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6" r:id="rId3"/>
    <p:sldId id="257" r:id="rId4"/>
    <p:sldId id="258" r:id="rId5"/>
    <p:sldId id="319" r:id="rId6"/>
    <p:sldId id="259" r:id="rId7"/>
    <p:sldId id="317" r:id="rId8"/>
    <p:sldId id="318" r:id="rId9"/>
    <p:sldId id="321" r:id="rId10"/>
    <p:sldId id="320" r:id="rId11"/>
    <p:sldId id="313" r:id="rId12"/>
    <p:sldId id="337" r:id="rId13"/>
    <p:sldId id="335" r:id="rId14"/>
    <p:sldId id="333" r:id="rId15"/>
    <p:sldId id="322" r:id="rId16"/>
    <p:sldId id="323" r:id="rId17"/>
    <p:sldId id="324" r:id="rId18"/>
    <p:sldId id="326" r:id="rId19"/>
    <p:sldId id="328" r:id="rId20"/>
    <p:sldId id="329" r:id="rId21"/>
    <p:sldId id="327" r:id="rId22"/>
    <p:sldId id="336" r:id="rId23"/>
    <p:sldId id="338" r:id="rId24"/>
    <p:sldId id="289" r:id="rId25"/>
    <p:sldId id="331" r:id="rId26"/>
    <p:sldId id="330" r:id="rId27"/>
  </p:sldIdLst>
  <p:sldSz cx="12192000" cy="6858000"/>
  <p:notesSz cx="7010400" cy="9296400"/>
  <p:embeddedFontLst>
    <p:embeddedFont>
      <p:font typeface="Montserrat" panose="00000500000000000000" pitchFamily="2" charset="0"/>
      <p:regular r:id="rId28"/>
      <p:bold r:id="rId29"/>
      <p:italic r:id="rId30"/>
      <p:boldItalic r:id="rId31"/>
    </p:embeddedFont>
    <p:embeddedFont>
      <p:font typeface="Montserrat Black" panose="00000A00000000000000" pitchFamily="2" charset="0"/>
      <p:bold r:id="rId32"/>
      <p:boldItalic r:id="rId33"/>
    </p:embeddedFont>
    <p:embeddedFont>
      <p:font typeface="Montserrat Bold" panose="00000800000000000000" charset="0"/>
      <p:bold r:id="rId34"/>
    </p:embeddedFont>
    <p:embeddedFont>
      <p:font typeface="Montserrat SemiBold" panose="00000700000000000000" pitchFamily="2" charset="0"/>
      <p:bold r:id="rId35"/>
      <p:boldItalic r:id="rId36"/>
    </p:embeddedFont>
    <p:embeddedFont>
      <p:font typeface="Verdana" panose="020B0604030504040204" pitchFamily="34" charset="0"/>
      <p:regular r:id="rId37"/>
      <p:bold r:id="rId38"/>
      <p:italic r:id="rId39"/>
      <p:boldItalic r:id="rId40"/>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112" d="100"/>
          <a:sy n="112" d="100"/>
        </p:scale>
        <p:origin x="78" y="108"/>
      </p:cViewPr>
      <p:guideLst>
        <p:guide orient="horz" pos="2160"/>
        <p:guide pos="3840"/>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95908-3A31-30B1-9CFF-A1DD38490F86}"/>
              </a:ext>
            </a:extLst>
          </p:cNvPr>
          <p:cNvSpPr>
            <a:spLocks noGrp="1"/>
          </p:cNvSpPr>
          <p:nvPr>
            <p:ph type="ctrTitle"/>
          </p:nvPr>
        </p:nvSpPr>
        <p:spPr>
          <a:xfrm>
            <a:off x="1524000" y="2433410"/>
            <a:ext cx="9144000" cy="1441677"/>
          </a:xfrm>
        </p:spPr>
        <p:txBody>
          <a:bodyPr anchor="b">
            <a:normAutofit/>
          </a:bodyPr>
          <a:lstStyle>
            <a:lvl1pPr algn="ctr">
              <a:defRPr sz="4800"/>
            </a:lvl1pPr>
          </a:lstStyle>
          <a:p>
            <a:r>
              <a:rPr lang="es-ES" dirty="0"/>
              <a:t>Haga clic para modificar el estilo de título del patrón</a:t>
            </a:r>
            <a:endParaRPr lang="es-PE" dirty="0"/>
          </a:p>
        </p:txBody>
      </p:sp>
      <p:sp>
        <p:nvSpPr>
          <p:cNvPr id="3" name="Subtítulo 2">
            <a:extLst>
              <a:ext uri="{FF2B5EF4-FFF2-40B4-BE49-F238E27FC236}">
                <a16:creationId xmlns:a16="http://schemas.microsoft.com/office/drawing/2014/main" id="{C5FA223D-AFCC-65B7-5484-E38099C5E1E2}"/>
              </a:ext>
            </a:extLst>
          </p:cNvPr>
          <p:cNvSpPr>
            <a:spLocks noGrp="1"/>
          </p:cNvSpPr>
          <p:nvPr>
            <p:ph type="subTitle" idx="1"/>
          </p:nvPr>
        </p:nvSpPr>
        <p:spPr>
          <a:xfrm>
            <a:off x="2209800" y="3967163"/>
            <a:ext cx="7772400" cy="1067933"/>
          </a:xfrm>
        </p:spPr>
        <p:txBody>
          <a:bodyPr>
            <a:normAutofit/>
          </a:bodyPr>
          <a:lstStyle>
            <a:lvl1pPr marL="0" indent="0" algn="ctr">
              <a:buNone/>
              <a:defRPr sz="20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PE" dirty="0"/>
          </a:p>
        </p:txBody>
      </p:sp>
      <p:sp>
        <p:nvSpPr>
          <p:cNvPr id="4" name="Marcador de fecha 3">
            <a:extLst>
              <a:ext uri="{FF2B5EF4-FFF2-40B4-BE49-F238E27FC236}">
                <a16:creationId xmlns:a16="http://schemas.microsoft.com/office/drawing/2014/main" id="{C791CFFC-277B-A96A-3DB8-917CAB112C66}"/>
              </a:ext>
            </a:extLst>
          </p:cNvPr>
          <p:cNvSpPr>
            <a:spLocks noGrp="1"/>
          </p:cNvSpPr>
          <p:nvPr>
            <p:ph type="dt" sz="half" idx="10"/>
          </p:nvPr>
        </p:nvSpPr>
        <p:spPr>
          <a:xfrm>
            <a:off x="838200" y="6533515"/>
            <a:ext cx="2743200" cy="365125"/>
          </a:xfrm>
        </p:spPr>
        <p:txBody>
          <a:bodyPr/>
          <a:lstStyle>
            <a:lvl1pPr>
              <a:defRPr>
                <a:solidFill>
                  <a:schemeClr val="bg1"/>
                </a:solidFill>
              </a:defRPr>
            </a:lvl1pPr>
          </a:lstStyle>
          <a:p>
            <a:fld id="{82FAA9D3-DB42-4AD4-8352-E5C78DE0EA59}" type="datetimeFigureOut">
              <a:rPr lang="es-PE" smtClean="0"/>
              <a:pPr/>
              <a:t>14/05/2024</a:t>
            </a:fld>
            <a:endParaRPr lang="es-PE"/>
          </a:p>
        </p:txBody>
      </p:sp>
      <p:sp>
        <p:nvSpPr>
          <p:cNvPr id="5" name="Marcador de pie de página 4">
            <a:extLst>
              <a:ext uri="{FF2B5EF4-FFF2-40B4-BE49-F238E27FC236}">
                <a16:creationId xmlns:a16="http://schemas.microsoft.com/office/drawing/2014/main" id="{D35DED5B-A740-E788-4099-51FB9D7629BA}"/>
              </a:ext>
            </a:extLst>
          </p:cNvPr>
          <p:cNvSpPr>
            <a:spLocks noGrp="1"/>
          </p:cNvSpPr>
          <p:nvPr>
            <p:ph type="ftr" sz="quarter" idx="11"/>
          </p:nvPr>
        </p:nvSpPr>
        <p:spPr>
          <a:xfrm>
            <a:off x="4038600" y="6533515"/>
            <a:ext cx="4114800" cy="365125"/>
          </a:xfrm>
        </p:spPr>
        <p:txBody>
          <a:bodyPr/>
          <a:lstStyle>
            <a:lvl1pPr>
              <a:defRPr>
                <a:solidFill>
                  <a:schemeClr val="bg1"/>
                </a:solidFill>
              </a:defRPr>
            </a:lvl1pPr>
          </a:lstStyle>
          <a:p>
            <a:endParaRPr lang="es-PE"/>
          </a:p>
        </p:txBody>
      </p:sp>
      <p:sp>
        <p:nvSpPr>
          <p:cNvPr id="6" name="Marcador de número de diapositiva 5">
            <a:extLst>
              <a:ext uri="{FF2B5EF4-FFF2-40B4-BE49-F238E27FC236}">
                <a16:creationId xmlns:a16="http://schemas.microsoft.com/office/drawing/2014/main" id="{4522AB6D-B565-49BE-0014-7BA9891B2917}"/>
              </a:ext>
            </a:extLst>
          </p:cNvPr>
          <p:cNvSpPr>
            <a:spLocks noGrp="1"/>
          </p:cNvSpPr>
          <p:nvPr>
            <p:ph type="sldNum" sz="quarter" idx="12"/>
          </p:nvPr>
        </p:nvSpPr>
        <p:spPr>
          <a:xfrm>
            <a:off x="8610600" y="6533515"/>
            <a:ext cx="2743200" cy="365125"/>
          </a:xfrm>
        </p:spPr>
        <p:txBody>
          <a:bodyPr/>
          <a:lstStyle>
            <a:lvl1pPr>
              <a:defRPr>
                <a:solidFill>
                  <a:schemeClr val="bg1"/>
                </a:solidFill>
              </a:defRPr>
            </a:lvl1pPr>
          </a:lstStyle>
          <a:p>
            <a:fld id="{DE1453A6-3C12-44C8-A412-0099CA5B2B37}" type="slidenum">
              <a:rPr lang="es-PE" smtClean="0"/>
              <a:pPr/>
              <a:t>‹Nº›</a:t>
            </a:fld>
            <a:endParaRPr lang="es-PE"/>
          </a:p>
        </p:txBody>
      </p:sp>
      <p:pic>
        <p:nvPicPr>
          <p:cNvPr id="8" name="Imagen 7">
            <a:extLst>
              <a:ext uri="{FF2B5EF4-FFF2-40B4-BE49-F238E27FC236}">
                <a16:creationId xmlns:a16="http://schemas.microsoft.com/office/drawing/2014/main" id="{34391083-9FEE-8D3E-DA17-CE2A989ED5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125" y="304799"/>
            <a:ext cx="3139750" cy="1800000"/>
          </a:xfrm>
          <a:prstGeom prst="rect">
            <a:avLst/>
          </a:prstGeom>
        </p:spPr>
      </p:pic>
    </p:spTree>
    <p:extLst>
      <p:ext uri="{BB962C8B-B14F-4D97-AF65-F5344CB8AC3E}">
        <p14:creationId xmlns:p14="http://schemas.microsoft.com/office/powerpoint/2010/main" val="3721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FDD08C-509F-1B85-06A2-C4FB1DC9C020}"/>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9B56C7D6-8602-7983-FC2E-332B9122FB4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0CE4009D-7171-C77A-779F-41B67B707A6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E6282A5-16CC-D5EF-AC09-DDDD4008E660}"/>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5" name="Marcador de pie de página 4">
            <a:extLst>
              <a:ext uri="{FF2B5EF4-FFF2-40B4-BE49-F238E27FC236}">
                <a16:creationId xmlns:a16="http://schemas.microsoft.com/office/drawing/2014/main" id="{75DC468E-188F-49E7-10D2-289E0B400CE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192E656-1B7A-4ADE-2F80-E94281E71DC8}"/>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7" name="Conector recto 6">
            <a:extLst>
              <a:ext uri="{FF2B5EF4-FFF2-40B4-BE49-F238E27FC236}">
                <a16:creationId xmlns:a16="http://schemas.microsoft.com/office/drawing/2014/main" id="{B8DEF41E-24D9-A2A8-93BE-CD1273FCDE66}"/>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58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8C349-DD94-4627-5C0F-26C22B6784E3}"/>
              </a:ext>
            </a:extLst>
          </p:cNvPr>
          <p:cNvSpPr>
            <a:spLocks noGrp="1"/>
          </p:cNvSpPr>
          <p:nvPr>
            <p:ph type="title" orient="vert"/>
          </p:nvPr>
        </p:nvSpPr>
        <p:spPr>
          <a:xfrm>
            <a:off x="7353300" y="365125"/>
            <a:ext cx="2628900" cy="5811838"/>
          </a:xfrm>
        </p:spPr>
        <p:txBody>
          <a:bodyPr vert="eaVert"/>
          <a:lstStyle/>
          <a:p>
            <a:r>
              <a:rPr lang="es-ES" dirty="0"/>
              <a:t>Haga clic para modificar el estilo de título del patrón</a:t>
            </a:r>
            <a:endParaRPr lang="es-PE" dirty="0"/>
          </a:p>
        </p:txBody>
      </p:sp>
      <p:sp>
        <p:nvSpPr>
          <p:cNvPr id="3" name="Marcador de texto vertical 2">
            <a:extLst>
              <a:ext uri="{FF2B5EF4-FFF2-40B4-BE49-F238E27FC236}">
                <a16:creationId xmlns:a16="http://schemas.microsoft.com/office/drawing/2014/main" id="{B62C2632-9D4D-F36D-F00E-5188010D12EC}"/>
              </a:ext>
            </a:extLst>
          </p:cNvPr>
          <p:cNvSpPr>
            <a:spLocks noGrp="1"/>
          </p:cNvSpPr>
          <p:nvPr>
            <p:ph type="body" orient="vert" idx="1"/>
          </p:nvPr>
        </p:nvSpPr>
        <p:spPr>
          <a:xfrm>
            <a:off x="838200" y="365125"/>
            <a:ext cx="6307183" cy="5811838"/>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id="{8E34C162-9D6C-4E04-7B15-859B80E16401}"/>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5" name="Marcador de pie de página 4">
            <a:extLst>
              <a:ext uri="{FF2B5EF4-FFF2-40B4-BE49-F238E27FC236}">
                <a16:creationId xmlns:a16="http://schemas.microsoft.com/office/drawing/2014/main" id="{655C7DB4-D3B9-1705-59E7-CD71F067D08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2B5CD3A-85CA-1F7C-AEBC-2564176899A7}"/>
              </a:ext>
            </a:extLst>
          </p:cNvPr>
          <p:cNvSpPr>
            <a:spLocks noGrp="1"/>
          </p:cNvSpPr>
          <p:nvPr>
            <p:ph type="sldNum" sz="quarter" idx="12"/>
          </p:nvPr>
        </p:nvSpPr>
        <p:spPr/>
        <p:txBody>
          <a:bodyPr/>
          <a:lstStyle/>
          <a:p>
            <a:fld id="{DE1453A6-3C12-44C8-A412-0099CA5B2B37}" type="slidenum">
              <a:rPr lang="es-PE" smtClean="0"/>
              <a:t>‹Nº›</a:t>
            </a:fld>
            <a:endParaRPr lang="es-PE"/>
          </a:p>
        </p:txBody>
      </p:sp>
      <p:pic>
        <p:nvPicPr>
          <p:cNvPr id="8" name="Imagen 7">
            <a:extLst>
              <a:ext uri="{FF2B5EF4-FFF2-40B4-BE49-F238E27FC236}">
                <a16:creationId xmlns:a16="http://schemas.microsoft.com/office/drawing/2014/main" id="{B13D439C-4C49-1F99-C627-553D22CF1E92}"/>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Tree>
    <p:extLst>
      <p:ext uri="{BB962C8B-B14F-4D97-AF65-F5344CB8AC3E}">
        <p14:creationId xmlns:p14="http://schemas.microsoft.com/office/powerpoint/2010/main" val="96956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bg1"/>
        </a:solidFill>
        <a:effectLst/>
      </p:bgPr>
    </p:bg>
    <p:spTree>
      <p:nvGrpSpPr>
        <p:cNvPr id="1" name="Shape 30"/>
        <p:cNvGrpSpPr/>
        <p:nvPr/>
      </p:nvGrpSpPr>
      <p:grpSpPr>
        <a:xfrm>
          <a:off x="0" y="0"/>
          <a:ext cx="0" cy="0"/>
          <a:chOff x="0" y="0"/>
          <a:chExt cx="0" cy="0"/>
        </a:xfrm>
      </p:grpSpPr>
      <p:pic>
        <p:nvPicPr>
          <p:cNvPr id="2" name="Google Shape;31;g215e6ff21c56222a_72">
            <a:extLst>
              <a:ext uri="{FF2B5EF4-FFF2-40B4-BE49-F238E27FC236}">
                <a16:creationId xmlns:a16="http://schemas.microsoft.com/office/drawing/2014/main" id="{D442D6F9-4090-28E6-15D8-22AE6E571A0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2;g215e6ff21c56222a_72">
            <a:extLst>
              <a:ext uri="{FF2B5EF4-FFF2-40B4-BE49-F238E27FC236}">
                <a16:creationId xmlns:a16="http://schemas.microsoft.com/office/drawing/2014/main" id="{29098144-10A8-8B4C-E75C-3977FB30FE28}"/>
              </a:ext>
            </a:extLst>
          </p:cNvPr>
          <p:cNvSpPr>
            <a:spLocks/>
          </p:cNvSpPr>
          <p:nvPr/>
        </p:nvSpPr>
        <p:spPr bwMode="auto">
          <a:xfrm>
            <a:off x="717551" y="408518"/>
            <a:ext cx="0" cy="1104900"/>
          </a:xfrm>
          <a:custGeom>
            <a:avLst/>
            <a:gdLst>
              <a:gd name="T0" fmla="*/ 0 w 120000"/>
              <a:gd name="T1" fmla="*/ 0 h 1104900"/>
              <a:gd name="T2" fmla="*/ 0 w 120000"/>
              <a:gd name="T3" fmla="*/ 82928 h 1104900"/>
              <a:gd name="T4" fmla="*/ 0 60000 65536"/>
              <a:gd name="T5" fmla="*/ 0 60000 65536"/>
            </a:gdLst>
            <a:ahLst/>
            <a:cxnLst>
              <a:cxn ang="T4">
                <a:pos x="T0" y="T1"/>
              </a:cxn>
              <a:cxn ang="T5">
                <a:pos x="T2" y="T3"/>
              </a:cxn>
            </a:cxnLst>
            <a:rect l="0" t="0" r="r" b="b"/>
            <a:pathLst>
              <a:path w="120000" h="1104900" extrusionOk="0">
                <a:moveTo>
                  <a:pt x="0" y="0"/>
                </a:moveTo>
                <a:lnTo>
                  <a:pt x="0" y="1104445"/>
                </a:lnTo>
              </a:path>
            </a:pathLst>
          </a:custGeom>
          <a:noFill/>
          <a:ln w="19025" cap="flat" cmpd="sng">
            <a:solidFill>
              <a:srgbClr val="EE7F7E"/>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33" name="Google Shape;33;g215e6ff21c56222a_72"/>
          <p:cNvSpPr txBox="1">
            <a:spLocks noGrp="1"/>
          </p:cNvSpPr>
          <p:nvPr>
            <p:ph type="title"/>
          </p:nvPr>
        </p:nvSpPr>
        <p:spPr>
          <a:xfrm>
            <a:off x="2090037" y="2479852"/>
            <a:ext cx="8012000" cy="369397"/>
          </a:xfrm>
          <a:prstGeom prst="rect">
            <a:avLst/>
          </a:prstGeom>
          <a:noFill/>
          <a:ln>
            <a:noFill/>
          </a:ln>
        </p:spPr>
        <p:txBody>
          <a:bodyPr spcFirstLastPara="1" lIns="0" tIns="0" rIns="0" bIns="0" anchor="t">
            <a:spAutoFit/>
          </a:bodyPr>
          <a:lstStyle>
            <a:lvl1pPr lvl="0" algn="l">
              <a:spcBef>
                <a:spcPts val="0"/>
              </a:spcBef>
              <a:spcAft>
                <a:spcPts val="0"/>
              </a:spcAft>
              <a:buSzPts val="1100"/>
              <a:buNone/>
              <a:defRPr sz="2667" b="1" i="0">
                <a:solidFill>
                  <a:srgbClr val="004A8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g215e6ff21c56222a_72"/>
          <p:cNvSpPr txBox="1">
            <a:spLocks noGrp="1"/>
          </p:cNvSpPr>
          <p:nvPr>
            <p:ph type="body" idx="1"/>
          </p:nvPr>
        </p:nvSpPr>
        <p:spPr>
          <a:xfrm>
            <a:off x="1043865" y="1809572"/>
            <a:ext cx="10104400" cy="332399"/>
          </a:xfrm>
          <a:prstGeom prst="rect">
            <a:avLst/>
          </a:prstGeom>
          <a:noFill/>
          <a:ln>
            <a:noFill/>
          </a:ln>
        </p:spPr>
        <p:txBody>
          <a:bodyPr spcFirstLastPara="1" lIns="0" tIns="0" rIns="0" bIns="0">
            <a:spAutoFit/>
          </a:bodyPr>
          <a:lstStyle>
            <a:lvl1pPr marL="609585" lvl="0" indent="-304792" algn="l">
              <a:spcBef>
                <a:spcPts val="0"/>
              </a:spcBef>
              <a:spcAft>
                <a:spcPts val="0"/>
              </a:spcAft>
              <a:buSzPts val="1100"/>
              <a:buNone/>
              <a:defRPr b="0" i="0">
                <a:solidFill>
                  <a:schemeClr val="dk1"/>
                </a:solidFill>
              </a:defRPr>
            </a:lvl1pPr>
            <a:lvl2pPr marL="1219170" lvl="1" indent="-304792" algn="l">
              <a:spcBef>
                <a:spcPts val="0"/>
              </a:spcBef>
              <a:spcAft>
                <a:spcPts val="0"/>
              </a:spcAft>
              <a:buSzPts val="1100"/>
              <a:buNone/>
              <a:defRPr/>
            </a:lvl2pPr>
            <a:lvl3pPr marL="1828754" lvl="2" indent="-304792" algn="l">
              <a:spcBef>
                <a:spcPts val="0"/>
              </a:spcBef>
              <a:spcAft>
                <a:spcPts val="0"/>
              </a:spcAft>
              <a:buSzPts val="1100"/>
              <a:buNone/>
              <a:defRPr/>
            </a:lvl3pPr>
            <a:lvl4pPr marL="2438339" lvl="3" indent="-304792" algn="l">
              <a:spcBef>
                <a:spcPts val="0"/>
              </a:spcBef>
              <a:spcAft>
                <a:spcPts val="0"/>
              </a:spcAft>
              <a:buSzPts val="1100"/>
              <a:buNone/>
              <a:defRPr/>
            </a:lvl4pPr>
            <a:lvl5pPr marL="3047924" lvl="4" indent="-304792" algn="l">
              <a:spcBef>
                <a:spcPts val="0"/>
              </a:spcBef>
              <a:spcAft>
                <a:spcPts val="0"/>
              </a:spcAft>
              <a:buSzPts val="1100"/>
              <a:buNone/>
              <a:defRPr/>
            </a:lvl5pPr>
            <a:lvl6pPr marL="3657509" lvl="5" indent="-304792" algn="l">
              <a:spcBef>
                <a:spcPts val="0"/>
              </a:spcBef>
              <a:spcAft>
                <a:spcPts val="0"/>
              </a:spcAft>
              <a:buSzPts val="1100"/>
              <a:buNone/>
              <a:defRPr/>
            </a:lvl6pPr>
            <a:lvl7pPr marL="4267093" lvl="6" indent="-304792" algn="l">
              <a:spcBef>
                <a:spcPts val="0"/>
              </a:spcBef>
              <a:spcAft>
                <a:spcPts val="0"/>
              </a:spcAft>
              <a:buSzPts val="1100"/>
              <a:buNone/>
              <a:defRPr/>
            </a:lvl7pPr>
            <a:lvl8pPr marL="4876678" lvl="7" indent="-304792" algn="l">
              <a:spcBef>
                <a:spcPts val="0"/>
              </a:spcBef>
              <a:spcAft>
                <a:spcPts val="0"/>
              </a:spcAft>
              <a:buSzPts val="1100"/>
              <a:buNone/>
              <a:defRPr/>
            </a:lvl8pPr>
            <a:lvl9pPr marL="5486263" lvl="8" indent="-304792" algn="l">
              <a:spcBef>
                <a:spcPts val="0"/>
              </a:spcBef>
              <a:spcAft>
                <a:spcPts val="0"/>
              </a:spcAft>
              <a:buSzPts val="1100"/>
              <a:buNone/>
              <a:defRPr/>
            </a:lvl9pPr>
          </a:lstStyle>
          <a:p>
            <a:endParaRPr/>
          </a:p>
        </p:txBody>
      </p:sp>
      <p:sp>
        <p:nvSpPr>
          <p:cNvPr id="4" name="Google Shape;35;g215e6ff21c56222a_72">
            <a:extLst>
              <a:ext uri="{FF2B5EF4-FFF2-40B4-BE49-F238E27FC236}">
                <a16:creationId xmlns:a16="http://schemas.microsoft.com/office/drawing/2014/main" id="{7F90F1B3-7D11-FAD4-7DD6-80F0C7A5AB9B}"/>
              </a:ext>
            </a:extLst>
          </p:cNvPr>
          <p:cNvSpPr txBox="1">
            <a:spLocks noGrp="1" noChangeArrowheads="1"/>
          </p:cNvSpPr>
          <p:nvPr>
            <p:ph type="ftr" idx="10"/>
          </p:nvPr>
        </p:nvSpPr>
        <p:spPr>
          <a:xfrm>
            <a:off x="4144434" y="6377518"/>
            <a:ext cx="3903133" cy="184666"/>
          </a:xfrm>
        </p:spPr>
        <p:txBody>
          <a:bodyPr lIns="0" tIns="0" rIns="0" bIns="0" anchor="t">
            <a:spAutoFit/>
          </a:bodyPr>
          <a:lstStyle>
            <a:lvl1pPr>
              <a:buSzPts val="1100"/>
              <a:defRPr>
                <a:solidFill>
                  <a:srgbClr val="888888"/>
                </a:solidFill>
              </a:defRPr>
            </a:lvl1pPr>
          </a:lstStyle>
          <a:p>
            <a:pPr>
              <a:defRPr/>
            </a:pPr>
            <a:endParaRPr lang="es-PE" altLang="es-PE"/>
          </a:p>
        </p:txBody>
      </p:sp>
      <p:sp>
        <p:nvSpPr>
          <p:cNvPr id="5" name="Google Shape;36;g215e6ff21c56222a_72">
            <a:extLst>
              <a:ext uri="{FF2B5EF4-FFF2-40B4-BE49-F238E27FC236}">
                <a16:creationId xmlns:a16="http://schemas.microsoft.com/office/drawing/2014/main" id="{DBBC4B71-BD6A-E1DB-BAD5-0672268BBF8E}"/>
              </a:ext>
            </a:extLst>
          </p:cNvPr>
          <p:cNvSpPr txBox="1">
            <a:spLocks noGrp="1" noChangeArrowheads="1"/>
          </p:cNvSpPr>
          <p:nvPr>
            <p:ph type="dt" idx="11"/>
          </p:nvPr>
        </p:nvSpPr>
        <p:spPr>
          <a:xfrm>
            <a:off x="609600" y="6377518"/>
            <a:ext cx="2804584" cy="184666"/>
          </a:xfrm>
        </p:spPr>
        <p:txBody>
          <a:bodyPr lIns="0" tIns="0" rIns="0" bIns="0" anchor="t">
            <a:spAutoFit/>
          </a:bodyPr>
          <a:lstStyle>
            <a:lvl1pPr>
              <a:buSzPts val="1100"/>
              <a:defRPr>
                <a:solidFill>
                  <a:srgbClr val="888888"/>
                </a:solidFill>
              </a:defRPr>
            </a:lvl1pPr>
          </a:lstStyle>
          <a:p>
            <a:pPr>
              <a:defRPr/>
            </a:pPr>
            <a:endParaRPr lang="es-PE" altLang="es-PE"/>
          </a:p>
        </p:txBody>
      </p:sp>
      <p:sp>
        <p:nvSpPr>
          <p:cNvPr id="6" name="Google Shape;37;g215e6ff21c56222a_72">
            <a:extLst>
              <a:ext uri="{FF2B5EF4-FFF2-40B4-BE49-F238E27FC236}">
                <a16:creationId xmlns:a16="http://schemas.microsoft.com/office/drawing/2014/main" id="{D975C58E-823D-17FC-BA3F-E5634BCB5CB1}"/>
              </a:ext>
            </a:extLst>
          </p:cNvPr>
          <p:cNvSpPr txBox="1">
            <a:spLocks noGrp="1" noChangeArrowheads="1"/>
          </p:cNvSpPr>
          <p:nvPr>
            <p:ph type="sldNum" idx="12"/>
          </p:nvPr>
        </p:nvSpPr>
        <p:spPr>
          <a:xfrm>
            <a:off x="8777818" y="6377518"/>
            <a:ext cx="2804583" cy="184666"/>
          </a:xfrm>
        </p:spPr>
        <p:txBody>
          <a:bodyPr lIns="0" tIns="0" rIns="0" bIns="0" anchor="t">
            <a:spAutoFit/>
          </a:bodyPr>
          <a:lstStyle>
            <a:lvl1pPr>
              <a:defRPr>
                <a:solidFill>
                  <a:srgbClr val="888888"/>
                </a:solidFill>
              </a:defRPr>
            </a:lvl1pPr>
          </a:lstStyle>
          <a:p>
            <a:pPr>
              <a:defRPr/>
            </a:pPr>
            <a:fld id="{0E09C990-9BEB-4B49-9AA5-A6745637319F}" type="slidenum">
              <a:rPr lang="es-PE" altLang="es-PE"/>
              <a:pPr>
                <a:defRPr/>
              </a:pPr>
              <a:t>‹Nº›</a:t>
            </a:fld>
            <a:endParaRPr lang="es-PE" altLang="es-PE" sz="1867">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4315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C474C3D-B100-CE6A-FE2D-A9E1A25AEAC1}"/>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0F284BC9-C4D4-6E85-1786-2DC98EA0F00E}"/>
              </a:ext>
            </a:extLst>
          </p:cNvPr>
          <p:cNvSpPr>
            <a:spLocks noGrp="1"/>
          </p:cNvSpPr>
          <p:nvPr>
            <p:ph type="title"/>
          </p:nvPr>
        </p:nvSpPr>
        <p:spPr>
          <a:xfrm>
            <a:off x="838201" y="365125"/>
            <a:ext cx="7609114" cy="1325563"/>
          </a:xfrm>
        </p:spPr>
        <p:txBody>
          <a:bodyPr/>
          <a:lstStyle/>
          <a:p>
            <a:r>
              <a:rPr lang="es-ES" dirty="0"/>
              <a:t>Haga clic para modificar el estilo de título del patrón</a:t>
            </a:r>
            <a:endParaRPr lang="es-PE" dirty="0"/>
          </a:p>
        </p:txBody>
      </p:sp>
      <p:sp>
        <p:nvSpPr>
          <p:cNvPr id="3" name="Marcador de contenido 2">
            <a:extLst>
              <a:ext uri="{FF2B5EF4-FFF2-40B4-BE49-F238E27FC236}">
                <a16:creationId xmlns:a16="http://schemas.microsoft.com/office/drawing/2014/main" id="{C96FD61D-DC04-713C-E4D1-472EBD927D5C}"/>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id="{E608EC57-16BB-3330-CC7A-B9915FCFAE01}"/>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5" name="Marcador de pie de página 4">
            <a:extLst>
              <a:ext uri="{FF2B5EF4-FFF2-40B4-BE49-F238E27FC236}">
                <a16:creationId xmlns:a16="http://schemas.microsoft.com/office/drawing/2014/main" id="{087E2F6C-9C55-4FDB-5F57-3668F52A710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71FEF65-BBEA-F2C9-D8F8-F3F73516359B}"/>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7" name="Conector recto 6">
            <a:extLst>
              <a:ext uri="{FF2B5EF4-FFF2-40B4-BE49-F238E27FC236}">
                <a16:creationId xmlns:a16="http://schemas.microsoft.com/office/drawing/2014/main" id="{6F430B29-53A0-9F6E-97A8-76B3F725225B}"/>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7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B7662-C289-4D88-FE56-ADBCABFC9FE4}"/>
              </a:ext>
            </a:extLst>
          </p:cNvPr>
          <p:cNvSpPr>
            <a:spLocks noGrp="1"/>
          </p:cNvSpPr>
          <p:nvPr>
            <p:ph type="title"/>
          </p:nvPr>
        </p:nvSpPr>
        <p:spPr>
          <a:xfrm>
            <a:off x="831850" y="2038714"/>
            <a:ext cx="9183007" cy="2145846"/>
          </a:xfrm>
        </p:spPr>
        <p:txBody>
          <a:bodyPr anchor="b">
            <a:normAutofit/>
          </a:bodyPr>
          <a:lstStyle>
            <a:lvl1pPr>
              <a:defRPr sz="4400">
                <a:solidFill>
                  <a:schemeClr val="bg2"/>
                </a:solidFill>
              </a:defRPr>
            </a:lvl1p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id="{10C0B82C-4F02-47DA-30C2-777C1DF10210}"/>
              </a:ext>
            </a:extLst>
          </p:cNvPr>
          <p:cNvSpPr>
            <a:spLocks noGrp="1"/>
          </p:cNvSpPr>
          <p:nvPr>
            <p:ph type="body" idx="1"/>
          </p:nvPr>
        </p:nvSpPr>
        <p:spPr>
          <a:xfrm>
            <a:off x="831850" y="4422685"/>
            <a:ext cx="8464550" cy="128905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C87D7313-8008-A884-4012-7C6A2499C003}"/>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5" name="Marcador de pie de página 4">
            <a:extLst>
              <a:ext uri="{FF2B5EF4-FFF2-40B4-BE49-F238E27FC236}">
                <a16:creationId xmlns:a16="http://schemas.microsoft.com/office/drawing/2014/main" id="{6630E6D7-3E5A-2A70-3C1B-CB76E70DE21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705573A-82BA-1AF7-90F5-5BBB3D7A97E8}"/>
              </a:ext>
            </a:extLst>
          </p:cNvPr>
          <p:cNvSpPr>
            <a:spLocks noGrp="1"/>
          </p:cNvSpPr>
          <p:nvPr>
            <p:ph type="sldNum" sz="quarter" idx="12"/>
          </p:nvPr>
        </p:nvSpPr>
        <p:spPr/>
        <p:txBody>
          <a:bodyPr/>
          <a:lstStyle/>
          <a:p>
            <a:fld id="{DE1453A6-3C12-44C8-A412-0099CA5B2B37}" type="slidenum">
              <a:rPr lang="es-PE" smtClean="0"/>
              <a:t>‹Nº›</a:t>
            </a:fld>
            <a:endParaRPr lang="es-PE"/>
          </a:p>
        </p:txBody>
      </p:sp>
    </p:spTree>
    <p:extLst>
      <p:ext uri="{BB962C8B-B14F-4D97-AF65-F5344CB8AC3E}">
        <p14:creationId xmlns:p14="http://schemas.microsoft.com/office/powerpoint/2010/main" val="87202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2BC9C1C-C620-DDD0-95BB-DB441167DE6E}"/>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CF202669-020D-260B-1D74-D5F230A3E352}"/>
              </a:ext>
            </a:extLst>
          </p:cNvPr>
          <p:cNvSpPr>
            <a:spLocks noGrp="1"/>
          </p:cNvSpPr>
          <p:nvPr>
            <p:ph type="title"/>
          </p:nvPr>
        </p:nvSpPr>
        <p:spPr/>
        <p:txBody>
          <a:bodyPr/>
          <a:lstStyle/>
          <a:p>
            <a:r>
              <a:rPr lang="es-ES" dirty="0"/>
              <a:t>Haga clic para modificar el estilo de título del patrón</a:t>
            </a:r>
            <a:endParaRPr lang="es-PE" dirty="0"/>
          </a:p>
        </p:txBody>
      </p:sp>
      <p:sp>
        <p:nvSpPr>
          <p:cNvPr id="3" name="Marcador de contenido 2">
            <a:extLst>
              <a:ext uri="{FF2B5EF4-FFF2-40B4-BE49-F238E27FC236}">
                <a16:creationId xmlns:a16="http://schemas.microsoft.com/office/drawing/2014/main" id="{D32B481C-3E1A-41D9-493E-6E46A2C58EFF}"/>
              </a:ext>
            </a:extLst>
          </p:cNvPr>
          <p:cNvSpPr>
            <a:spLocks noGrp="1"/>
          </p:cNvSpPr>
          <p:nvPr>
            <p:ph sz="half" idx="1"/>
          </p:nvPr>
        </p:nvSpPr>
        <p:spPr>
          <a:xfrm>
            <a:off x="838200" y="1825625"/>
            <a:ext cx="5181600" cy="435133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contenido 3">
            <a:extLst>
              <a:ext uri="{FF2B5EF4-FFF2-40B4-BE49-F238E27FC236}">
                <a16:creationId xmlns:a16="http://schemas.microsoft.com/office/drawing/2014/main" id="{CA020FE8-6DCC-0CA6-06AF-1086A5CBBA5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ECA872C2-5CC2-B0E2-1BBF-C8FE9BD3DAEA}"/>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6" name="Marcador de pie de página 5">
            <a:extLst>
              <a:ext uri="{FF2B5EF4-FFF2-40B4-BE49-F238E27FC236}">
                <a16:creationId xmlns:a16="http://schemas.microsoft.com/office/drawing/2014/main" id="{21D1EF55-7FB5-49D1-1D8B-36515BC5DC1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A8C5BFF-07BF-899F-7FF4-C7CDA87AEC5C}"/>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8" name="Conector recto 7">
            <a:extLst>
              <a:ext uri="{FF2B5EF4-FFF2-40B4-BE49-F238E27FC236}">
                <a16:creationId xmlns:a16="http://schemas.microsoft.com/office/drawing/2014/main" id="{88331B70-A0EF-EDA9-F53C-F13C95F32E2D}"/>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50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7988DB3-B730-1CB1-A5F5-44273786C1C3}"/>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BDEC22D9-90C7-BECA-2BCD-4C27D23A7C3D}"/>
              </a:ext>
            </a:extLst>
          </p:cNvPr>
          <p:cNvSpPr>
            <a:spLocks noGrp="1"/>
          </p:cNvSpPr>
          <p:nvPr>
            <p:ph type="title"/>
          </p:nvPr>
        </p:nvSpPr>
        <p:spPr>
          <a:xfrm>
            <a:off x="839788" y="365125"/>
            <a:ext cx="7466012" cy="1325563"/>
          </a:xfrm>
        </p:spPr>
        <p:txBody>
          <a:body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id="{1CBF5A8D-F662-8DC9-EC57-93CC37737239}"/>
              </a:ext>
            </a:extLst>
          </p:cNvPr>
          <p:cNvSpPr>
            <a:spLocks noGrp="1"/>
          </p:cNvSpPr>
          <p:nvPr>
            <p:ph type="body" idx="1"/>
          </p:nvPr>
        </p:nvSpPr>
        <p:spPr>
          <a:xfrm>
            <a:off x="839788" y="1855334"/>
            <a:ext cx="5157787" cy="823912"/>
          </a:xfrm>
        </p:spPr>
        <p:txBody>
          <a:bodyPr anchor="ctr">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9537C248-1FAE-2614-484F-DE9F7F70C57E}"/>
              </a:ext>
            </a:extLst>
          </p:cNvPr>
          <p:cNvSpPr>
            <a:spLocks noGrp="1"/>
          </p:cNvSpPr>
          <p:nvPr>
            <p:ph sz="half" idx="2"/>
          </p:nvPr>
        </p:nvSpPr>
        <p:spPr>
          <a:xfrm>
            <a:off x="839788" y="2838767"/>
            <a:ext cx="5157787" cy="3350896"/>
          </a:xfrm>
        </p:spPr>
        <p:txBody>
          <a:bodyPr/>
          <a:lstStyle>
            <a:lvl1pPr>
              <a:defRPr sz="2000"/>
            </a:lvl1pPr>
            <a:lvl2pPr>
              <a:defRPr sz="1800"/>
            </a:lvl2pPr>
            <a:lvl3pPr>
              <a:defRPr sz="1600"/>
            </a:lvl3pPr>
            <a:lvl4pPr>
              <a:defRPr sz="1400"/>
            </a:lvl4pPr>
            <a:lvl5pPr>
              <a:defRPr sz="14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Marcador de texto 4">
            <a:extLst>
              <a:ext uri="{FF2B5EF4-FFF2-40B4-BE49-F238E27FC236}">
                <a16:creationId xmlns:a16="http://schemas.microsoft.com/office/drawing/2014/main" id="{0CB2F517-C781-64A4-3B64-2808046CFD08}"/>
              </a:ext>
            </a:extLst>
          </p:cNvPr>
          <p:cNvSpPr>
            <a:spLocks noGrp="1"/>
          </p:cNvSpPr>
          <p:nvPr>
            <p:ph type="body" sz="quarter" idx="3"/>
          </p:nvPr>
        </p:nvSpPr>
        <p:spPr>
          <a:xfrm>
            <a:off x="6172200" y="1855334"/>
            <a:ext cx="5183188" cy="823912"/>
          </a:xfrm>
        </p:spPr>
        <p:txBody>
          <a:bodyPr anchor="ctr">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8184C5C5-F742-1534-951E-A5592EA00185}"/>
              </a:ext>
            </a:extLst>
          </p:cNvPr>
          <p:cNvSpPr>
            <a:spLocks noGrp="1"/>
          </p:cNvSpPr>
          <p:nvPr>
            <p:ph sz="quarter" idx="4"/>
          </p:nvPr>
        </p:nvSpPr>
        <p:spPr>
          <a:xfrm>
            <a:off x="6172200" y="2838765"/>
            <a:ext cx="5183188" cy="3350897"/>
          </a:xfrm>
        </p:spPr>
        <p:txBody>
          <a:bodyPr>
            <a:normAutofit/>
          </a:bodyPr>
          <a:lstStyle>
            <a:lvl1pPr>
              <a:defRPr sz="2000"/>
            </a:lvl1pPr>
            <a:lvl2pPr>
              <a:defRPr sz="1800"/>
            </a:lvl2pPr>
            <a:lvl3pPr>
              <a:defRPr sz="1600"/>
            </a:lvl3pPr>
            <a:lvl4pPr>
              <a:defRPr sz="1400"/>
            </a:lvl4pPr>
            <a:lvl5pPr>
              <a:defRPr sz="14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7" name="Marcador de fecha 6">
            <a:extLst>
              <a:ext uri="{FF2B5EF4-FFF2-40B4-BE49-F238E27FC236}">
                <a16:creationId xmlns:a16="http://schemas.microsoft.com/office/drawing/2014/main" id="{37995F44-334D-38DF-DC9C-43434283EC7C}"/>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8" name="Marcador de pie de página 7">
            <a:extLst>
              <a:ext uri="{FF2B5EF4-FFF2-40B4-BE49-F238E27FC236}">
                <a16:creationId xmlns:a16="http://schemas.microsoft.com/office/drawing/2014/main" id="{56E474EA-DE0C-6B32-4885-24BCFD983545}"/>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D638ABB8-66A9-CCF1-EB75-BCD4DD9AC674}"/>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10" name="Conector recto 9">
            <a:extLst>
              <a:ext uri="{FF2B5EF4-FFF2-40B4-BE49-F238E27FC236}">
                <a16:creationId xmlns:a16="http://schemas.microsoft.com/office/drawing/2014/main" id="{87A9479A-E268-068A-160A-7FE69D268FB1}"/>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23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3B5265C-FBCC-829A-97D6-05E05B3BF130}"/>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7F098B42-FB2E-16F5-B7EA-9713C73C55A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6D5BFB4-3DCF-B560-61B3-2CC403AA2087}"/>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4" name="Marcador de pie de página 3">
            <a:extLst>
              <a:ext uri="{FF2B5EF4-FFF2-40B4-BE49-F238E27FC236}">
                <a16:creationId xmlns:a16="http://schemas.microsoft.com/office/drawing/2014/main" id="{10883A8C-430B-C04E-48DE-FE734A75EBCA}"/>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61117D57-C316-8527-8D7D-9356FB259919}"/>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6" name="Conector recto 5">
            <a:extLst>
              <a:ext uri="{FF2B5EF4-FFF2-40B4-BE49-F238E27FC236}">
                <a16:creationId xmlns:a16="http://schemas.microsoft.com/office/drawing/2014/main" id="{EF0A24CA-88D5-48F2-5FCD-BEFD0CC9EEE0}"/>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73FA9CB-E214-7255-ADDE-68F923112C34}"/>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Marcador de fecha 1">
            <a:extLst>
              <a:ext uri="{FF2B5EF4-FFF2-40B4-BE49-F238E27FC236}">
                <a16:creationId xmlns:a16="http://schemas.microsoft.com/office/drawing/2014/main" id="{1DDEEB90-EFAA-597A-A427-B42EA22D5DDE}"/>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3" name="Marcador de pie de página 2">
            <a:extLst>
              <a:ext uri="{FF2B5EF4-FFF2-40B4-BE49-F238E27FC236}">
                <a16:creationId xmlns:a16="http://schemas.microsoft.com/office/drawing/2014/main" id="{9FD7346E-69BA-9137-AFE6-06B8166787CF}"/>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6EA4CC5A-01EA-9353-0E28-408DFDD57F3C}"/>
              </a:ext>
            </a:extLst>
          </p:cNvPr>
          <p:cNvSpPr>
            <a:spLocks noGrp="1"/>
          </p:cNvSpPr>
          <p:nvPr>
            <p:ph type="sldNum" sz="quarter" idx="12"/>
          </p:nvPr>
        </p:nvSpPr>
        <p:spPr/>
        <p:txBody>
          <a:bodyPr/>
          <a:lstStyle/>
          <a:p>
            <a:fld id="{DE1453A6-3C12-44C8-A412-0099CA5B2B37}" type="slidenum">
              <a:rPr lang="es-PE" smtClean="0"/>
              <a:t>‹Nº›</a:t>
            </a:fld>
            <a:endParaRPr lang="es-PE"/>
          </a:p>
        </p:txBody>
      </p:sp>
    </p:spTree>
    <p:extLst>
      <p:ext uri="{BB962C8B-B14F-4D97-AF65-F5344CB8AC3E}">
        <p14:creationId xmlns:p14="http://schemas.microsoft.com/office/powerpoint/2010/main" val="27646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16F1EC1-F3D8-B491-0A63-320EB677A710}"/>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1E037F5C-A93C-314A-28F1-48552951FCC9}"/>
              </a:ext>
            </a:extLst>
          </p:cNvPr>
          <p:cNvSpPr>
            <a:spLocks noGrp="1"/>
          </p:cNvSpPr>
          <p:nvPr>
            <p:ph type="title"/>
          </p:nvPr>
        </p:nvSpPr>
        <p:spPr>
          <a:xfrm>
            <a:off x="839788" y="457200"/>
            <a:ext cx="3932237" cy="1104446"/>
          </a:xfrm>
        </p:spPr>
        <p:txBody>
          <a:bodyPr anchor="ctr">
            <a:normAutofit/>
          </a:bodyPr>
          <a:lstStyle>
            <a:lvl1pPr>
              <a:defRPr sz="2400"/>
            </a:lvl1pPr>
          </a:lstStyle>
          <a:p>
            <a:r>
              <a:rPr lang="es-ES" dirty="0"/>
              <a:t>Haga clic para modificar el estilo de título del patrón</a:t>
            </a:r>
            <a:endParaRPr lang="es-PE" dirty="0"/>
          </a:p>
        </p:txBody>
      </p:sp>
      <p:sp>
        <p:nvSpPr>
          <p:cNvPr id="3" name="Marcador de contenido 2">
            <a:extLst>
              <a:ext uri="{FF2B5EF4-FFF2-40B4-BE49-F238E27FC236}">
                <a16:creationId xmlns:a16="http://schemas.microsoft.com/office/drawing/2014/main" id="{541A9C93-E4BD-4874-508C-B76E10488223}"/>
              </a:ext>
            </a:extLst>
          </p:cNvPr>
          <p:cNvSpPr>
            <a:spLocks noGrp="1"/>
          </p:cNvSpPr>
          <p:nvPr>
            <p:ph idx="1"/>
          </p:nvPr>
        </p:nvSpPr>
        <p:spPr>
          <a:xfrm>
            <a:off x="5183188" y="2049462"/>
            <a:ext cx="6172200" cy="38115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texto 3">
            <a:extLst>
              <a:ext uri="{FF2B5EF4-FFF2-40B4-BE49-F238E27FC236}">
                <a16:creationId xmlns:a16="http://schemas.microsoft.com/office/drawing/2014/main" id="{CDC53F01-B0C7-EB77-B84A-8531F905E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4FA5ECF7-16BF-A03C-C000-32ADF940F9BE}"/>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6" name="Marcador de pie de página 5">
            <a:extLst>
              <a:ext uri="{FF2B5EF4-FFF2-40B4-BE49-F238E27FC236}">
                <a16:creationId xmlns:a16="http://schemas.microsoft.com/office/drawing/2014/main" id="{9FEEFE3E-921E-A233-1C1B-B8A9BEB737E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3FBD0FC-AB37-0B71-2BF9-041439D677C0}"/>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8" name="Conector recto 7">
            <a:extLst>
              <a:ext uri="{FF2B5EF4-FFF2-40B4-BE49-F238E27FC236}">
                <a16:creationId xmlns:a16="http://schemas.microsoft.com/office/drawing/2014/main" id="{80BC9F9B-1ACB-2686-2453-421F881EB230}"/>
              </a:ext>
            </a:extLst>
          </p:cNvPr>
          <p:cNvCxnSpPr/>
          <p:nvPr userDrawn="1"/>
        </p:nvCxnSpPr>
        <p:spPr>
          <a:xfrm>
            <a:off x="718455" y="408669"/>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62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108145A-F40F-17A0-330D-7186C2A98BF8}"/>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767" r="65121"/>
          <a:stretch/>
        </p:blipFill>
        <p:spPr>
          <a:xfrm>
            <a:off x="9093926" y="769208"/>
            <a:ext cx="3198223" cy="6088792"/>
          </a:xfrm>
          <a:prstGeom prst="rect">
            <a:avLst/>
          </a:prstGeom>
        </p:spPr>
      </p:pic>
      <p:sp>
        <p:nvSpPr>
          <p:cNvPr id="2" name="Título 1">
            <a:extLst>
              <a:ext uri="{FF2B5EF4-FFF2-40B4-BE49-F238E27FC236}">
                <a16:creationId xmlns:a16="http://schemas.microsoft.com/office/drawing/2014/main" id="{E71D074B-B5E9-77FD-877F-4273BF5F6DFB}"/>
              </a:ext>
            </a:extLst>
          </p:cNvPr>
          <p:cNvSpPr>
            <a:spLocks noGrp="1"/>
          </p:cNvSpPr>
          <p:nvPr>
            <p:ph type="title"/>
          </p:nvPr>
        </p:nvSpPr>
        <p:spPr>
          <a:xfrm>
            <a:off x="6829539" y="1741714"/>
            <a:ext cx="4317430" cy="1055915"/>
          </a:xfrm>
        </p:spPr>
        <p:txBody>
          <a:bodyPr anchor="ctr">
            <a:normAutofit/>
          </a:bodyPr>
          <a:lstStyle>
            <a:lvl1pPr>
              <a:defRPr sz="2400"/>
            </a:lvl1pPr>
          </a:lstStyle>
          <a:p>
            <a:r>
              <a:rPr lang="es-ES" dirty="0"/>
              <a:t>Haga clic para modificar el estilo de título del patrón</a:t>
            </a:r>
            <a:endParaRPr lang="es-PE" dirty="0"/>
          </a:p>
        </p:txBody>
      </p:sp>
      <p:sp>
        <p:nvSpPr>
          <p:cNvPr id="3" name="Marcador de posición de imagen 2">
            <a:extLst>
              <a:ext uri="{FF2B5EF4-FFF2-40B4-BE49-F238E27FC236}">
                <a16:creationId xmlns:a16="http://schemas.microsoft.com/office/drawing/2014/main" id="{37917DCB-7837-D339-7BA4-41FBF437B135}"/>
              </a:ext>
            </a:extLst>
          </p:cNvPr>
          <p:cNvSpPr>
            <a:spLocks noGrp="1"/>
          </p:cNvSpPr>
          <p:nvPr>
            <p:ph type="pic" idx="1"/>
          </p:nvPr>
        </p:nvSpPr>
        <p:spPr>
          <a:xfrm>
            <a:off x="533401" y="566060"/>
            <a:ext cx="5497278" cy="55598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a:extLst>
              <a:ext uri="{FF2B5EF4-FFF2-40B4-BE49-F238E27FC236}">
                <a16:creationId xmlns:a16="http://schemas.microsoft.com/office/drawing/2014/main" id="{02D499F5-96C5-DE4C-F84D-E10C82A507B6}"/>
              </a:ext>
            </a:extLst>
          </p:cNvPr>
          <p:cNvSpPr>
            <a:spLocks noGrp="1"/>
          </p:cNvSpPr>
          <p:nvPr>
            <p:ph type="body" sz="half" idx="2"/>
          </p:nvPr>
        </p:nvSpPr>
        <p:spPr>
          <a:xfrm>
            <a:off x="6829538" y="3145247"/>
            <a:ext cx="4317433" cy="29806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FC2C2B22-3D4D-EFFC-A2C9-C4088E37AA15}"/>
              </a:ext>
            </a:extLst>
          </p:cNvPr>
          <p:cNvSpPr>
            <a:spLocks noGrp="1"/>
          </p:cNvSpPr>
          <p:nvPr>
            <p:ph type="dt" sz="half" idx="10"/>
          </p:nvPr>
        </p:nvSpPr>
        <p:spPr/>
        <p:txBody>
          <a:bodyPr/>
          <a:lstStyle/>
          <a:p>
            <a:fld id="{82FAA9D3-DB42-4AD4-8352-E5C78DE0EA59}" type="datetimeFigureOut">
              <a:rPr lang="es-PE" smtClean="0"/>
              <a:t>14/05/2024</a:t>
            </a:fld>
            <a:endParaRPr lang="es-PE"/>
          </a:p>
        </p:txBody>
      </p:sp>
      <p:sp>
        <p:nvSpPr>
          <p:cNvPr id="6" name="Marcador de pie de página 5">
            <a:extLst>
              <a:ext uri="{FF2B5EF4-FFF2-40B4-BE49-F238E27FC236}">
                <a16:creationId xmlns:a16="http://schemas.microsoft.com/office/drawing/2014/main" id="{2DBFAFA1-F27F-ACE7-BA76-9099445D62E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0D6A63A-5EE0-8CA0-4F0D-4D9EA9969F8B}"/>
              </a:ext>
            </a:extLst>
          </p:cNvPr>
          <p:cNvSpPr>
            <a:spLocks noGrp="1"/>
          </p:cNvSpPr>
          <p:nvPr>
            <p:ph type="sldNum" sz="quarter" idx="12"/>
          </p:nvPr>
        </p:nvSpPr>
        <p:spPr/>
        <p:txBody>
          <a:bodyPr/>
          <a:lstStyle/>
          <a:p>
            <a:fld id="{DE1453A6-3C12-44C8-A412-0099CA5B2B37}" type="slidenum">
              <a:rPr lang="es-PE" smtClean="0"/>
              <a:t>‹Nº›</a:t>
            </a:fld>
            <a:endParaRPr lang="es-PE"/>
          </a:p>
        </p:txBody>
      </p:sp>
      <p:cxnSp>
        <p:nvCxnSpPr>
          <p:cNvPr id="8" name="Conector recto 7">
            <a:extLst>
              <a:ext uri="{FF2B5EF4-FFF2-40B4-BE49-F238E27FC236}">
                <a16:creationId xmlns:a16="http://schemas.microsoft.com/office/drawing/2014/main" id="{C2E20E30-5272-8778-9B32-DF2BF441AFBB}"/>
              </a:ext>
            </a:extLst>
          </p:cNvPr>
          <p:cNvCxnSpPr/>
          <p:nvPr userDrawn="1"/>
        </p:nvCxnSpPr>
        <p:spPr>
          <a:xfrm>
            <a:off x="6708205" y="1693183"/>
            <a:ext cx="0" cy="1104446"/>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953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5A2B99-A3D2-54B9-7EDC-63789DEEC359}"/>
              </a:ext>
            </a:extLst>
          </p:cNvPr>
          <p:cNvSpPr>
            <a:spLocks noGrp="1"/>
          </p:cNvSpPr>
          <p:nvPr>
            <p:ph type="title"/>
          </p:nvPr>
        </p:nvSpPr>
        <p:spPr>
          <a:xfrm>
            <a:off x="838200" y="365125"/>
            <a:ext cx="73152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id="{27E0F9C7-F721-F3DD-A9CC-951C58D09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id="{8D674AC9-547A-58E7-9E5B-BC888AAA07BF}"/>
              </a:ext>
            </a:extLst>
          </p:cNvPr>
          <p:cNvSpPr>
            <a:spLocks noGrp="1"/>
          </p:cNvSpPr>
          <p:nvPr>
            <p:ph type="dt" sz="half" idx="2"/>
          </p:nvPr>
        </p:nvSpPr>
        <p:spPr>
          <a:xfrm>
            <a:off x="838200" y="6563360"/>
            <a:ext cx="2743200" cy="294640"/>
          </a:xfrm>
          <a:prstGeom prst="rect">
            <a:avLst/>
          </a:prstGeom>
        </p:spPr>
        <p:txBody>
          <a:bodyPr vert="horz" lIns="91440" tIns="45720" rIns="91440" bIns="45720" rtlCol="0" anchor="ctr"/>
          <a:lstStyle>
            <a:lvl1pPr algn="l">
              <a:defRPr sz="1200">
                <a:solidFill>
                  <a:schemeClr val="bg1">
                    <a:lumMod val="95000"/>
                  </a:schemeClr>
                </a:solidFill>
              </a:defRPr>
            </a:lvl1pPr>
          </a:lstStyle>
          <a:p>
            <a:fld id="{82FAA9D3-DB42-4AD4-8352-E5C78DE0EA59}" type="datetimeFigureOut">
              <a:rPr lang="es-PE" smtClean="0"/>
              <a:pPr/>
              <a:t>14/05/2024</a:t>
            </a:fld>
            <a:endParaRPr lang="es-PE"/>
          </a:p>
        </p:txBody>
      </p:sp>
      <p:sp>
        <p:nvSpPr>
          <p:cNvPr id="5" name="Marcador de pie de página 4">
            <a:extLst>
              <a:ext uri="{FF2B5EF4-FFF2-40B4-BE49-F238E27FC236}">
                <a16:creationId xmlns:a16="http://schemas.microsoft.com/office/drawing/2014/main" id="{13B52BFD-8C7A-85E2-5E9B-29E5F5F28072}"/>
              </a:ext>
            </a:extLst>
          </p:cNvPr>
          <p:cNvSpPr>
            <a:spLocks noGrp="1"/>
          </p:cNvSpPr>
          <p:nvPr>
            <p:ph type="ftr" sz="quarter" idx="3"/>
          </p:nvPr>
        </p:nvSpPr>
        <p:spPr>
          <a:xfrm>
            <a:off x="4038600" y="6563360"/>
            <a:ext cx="4114800" cy="294640"/>
          </a:xfrm>
          <a:prstGeom prst="rect">
            <a:avLst/>
          </a:prstGeom>
        </p:spPr>
        <p:txBody>
          <a:bodyPr vert="horz" lIns="91440" tIns="45720" rIns="91440" bIns="45720" rtlCol="0" anchor="ctr"/>
          <a:lstStyle>
            <a:lvl1pPr algn="ctr">
              <a:defRPr sz="1200">
                <a:solidFill>
                  <a:schemeClr val="bg1">
                    <a:lumMod val="95000"/>
                  </a:schemeClr>
                </a:solidFill>
              </a:defRPr>
            </a:lvl1pPr>
          </a:lstStyle>
          <a:p>
            <a:endParaRPr lang="es-PE"/>
          </a:p>
        </p:txBody>
      </p:sp>
      <p:sp>
        <p:nvSpPr>
          <p:cNvPr id="6" name="Marcador de número de diapositiva 5">
            <a:extLst>
              <a:ext uri="{FF2B5EF4-FFF2-40B4-BE49-F238E27FC236}">
                <a16:creationId xmlns:a16="http://schemas.microsoft.com/office/drawing/2014/main" id="{9A3FDD0B-027A-845C-BF9C-9F4D19F705F0}"/>
              </a:ext>
            </a:extLst>
          </p:cNvPr>
          <p:cNvSpPr>
            <a:spLocks noGrp="1"/>
          </p:cNvSpPr>
          <p:nvPr>
            <p:ph type="sldNum" sz="quarter" idx="4"/>
          </p:nvPr>
        </p:nvSpPr>
        <p:spPr>
          <a:xfrm>
            <a:off x="8610600" y="6563360"/>
            <a:ext cx="2743200" cy="294640"/>
          </a:xfrm>
          <a:prstGeom prst="rect">
            <a:avLst/>
          </a:prstGeom>
        </p:spPr>
        <p:txBody>
          <a:bodyPr vert="horz" lIns="91440" tIns="45720" rIns="91440" bIns="45720" rtlCol="0" anchor="ctr"/>
          <a:lstStyle>
            <a:lvl1pPr algn="r">
              <a:defRPr sz="1200">
                <a:solidFill>
                  <a:schemeClr val="bg1">
                    <a:lumMod val="95000"/>
                  </a:schemeClr>
                </a:solidFill>
              </a:defRPr>
            </a:lvl1pPr>
          </a:lstStyle>
          <a:p>
            <a:fld id="{DE1453A6-3C12-44C8-A412-0099CA5B2B37}" type="slidenum">
              <a:rPr lang="es-PE" smtClean="0"/>
              <a:pPr/>
              <a:t>‹Nº›</a:t>
            </a:fld>
            <a:endParaRPr lang="es-PE"/>
          </a:p>
        </p:txBody>
      </p:sp>
    </p:spTree>
    <p:extLst>
      <p:ext uri="{BB962C8B-B14F-4D97-AF65-F5344CB8AC3E}">
        <p14:creationId xmlns:p14="http://schemas.microsoft.com/office/powerpoint/2010/main" val="786087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Excel_Worksheet1.xlsx"/><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2.xlsx"/><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585E6-72A9-AFC6-0DB7-BA5DF2089C06}"/>
              </a:ext>
            </a:extLst>
          </p:cNvPr>
          <p:cNvSpPr>
            <a:spLocks noGrp="1"/>
          </p:cNvSpPr>
          <p:nvPr>
            <p:ph type="ctrTitle"/>
          </p:nvPr>
        </p:nvSpPr>
        <p:spPr>
          <a:xfrm>
            <a:off x="1524000" y="2648558"/>
            <a:ext cx="9144000" cy="1441677"/>
          </a:xfrm>
        </p:spPr>
        <p:txBody>
          <a:bodyPr>
            <a:noAutofit/>
          </a:bodyPr>
          <a:lstStyle/>
          <a:p>
            <a:r>
              <a:rPr lang="es-PE" sz="3200" b="1" dirty="0"/>
              <a:t>GERENCIA REGIONAL DE DESARROLLO SOCIAL</a:t>
            </a:r>
            <a:endParaRPr lang="es-PE" sz="3200" dirty="0"/>
          </a:p>
        </p:txBody>
      </p:sp>
      <p:sp>
        <p:nvSpPr>
          <p:cNvPr id="3" name="Subtítulo 2">
            <a:extLst>
              <a:ext uri="{FF2B5EF4-FFF2-40B4-BE49-F238E27FC236}">
                <a16:creationId xmlns:a16="http://schemas.microsoft.com/office/drawing/2014/main" id="{9536C64C-A782-901F-ADE7-46F33F19F66D}"/>
              </a:ext>
            </a:extLst>
          </p:cNvPr>
          <p:cNvSpPr>
            <a:spLocks noGrp="1"/>
          </p:cNvSpPr>
          <p:nvPr>
            <p:ph type="subTitle" idx="1"/>
          </p:nvPr>
        </p:nvSpPr>
        <p:spPr>
          <a:xfrm>
            <a:off x="2209800" y="4379531"/>
            <a:ext cx="7772400" cy="837928"/>
          </a:xfrm>
        </p:spPr>
        <p:txBody>
          <a:bodyPr/>
          <a:lstStyle/>
          <a:p>
            <a:r>
              <a:rPr lang="es-MX" b="1" dirty="0">
                <a:solidFill>
                  <a:srgbClr val="002060"/>
                </a:solidFill>
              </a:rPr>
              <a:t>LIC. CÉSAR IGOR CAMACHO CABALLERO</a:t>
            </a:r>
            <a:endParaRPr lang="es-PE" b="1" dirty="0">
              <a:solidFill>
                <a:srgbClr val="002060"/>
              </a:solidFill>
            </a:endParaRPr>
          </a:p>
          <a:p>
            <a:r>
              <a:rPr lang="es-PE" sz="1200" b="1" dirty="0">
                <a:solidFill>
                  <a:srgbClr val="002060"/>
                </a:solidFill>
              </a:rPr>
              <a:t>Gerente Regional</a:t>
            </a:r>
          </a:p>
        </p:txBody>
      </p:sp>
    </p:spTree>
    <p:extLst>
      <p:ext uri="{BB962C8B-B14F-4D97-AF65-F5344CB8AC3E}">
        <p14:creationId xmlns:p14="http://schemas.microsoft.com/office/powerpoint/2010/main" val="1293787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58BDC-8A68-CBFC-2A0A-D71836D793B1}"/>
              </a:ext>
            </a:extLst>
          </p:cNvPr>
          <p:cNvSpPr>
            <a:spLocks noGrp="1"/>
          </p:cNvSpPr>
          <p:nvPr>
            <p:ph type="title"/>
          </p:nvPr>
        </p:nvSpPr>
        <p:spPr>
          <a:xfrm>
            <a:off x="0" y="-342051"/>
            <a:ext cx="10227022" cy="1325563"/>
          </a:xfrm>
        </p:spPr>
        <p:txBody>
          <a:bodyPr/>
          <a:lstStyle/>
          <a:p>
            <a:r>
              <a:rPr lang="es-MX" dirty="0"/>
              <a:t>1.7 AA. HH. LOS NARANJOS PACHACUTEC</a:t>
            </a:r>
            <a:endParaRPr lang="es-PE" dirty="0"/>
          </a:p>
        </p:txBody>
      </p:sp>
      <p:sp>
        <p:nvSpPr>
          <p:cNvPr id="3" name="Marcador de contenido 2">
            <a:extLst>
              <a:ext uri="{FF2B5EF4-FFF2-40B4-BE49-F238E27FC236}">
                <a16:creationId xmlns:a16="http://schemas.microsoft.com/office/drawing/2014/main" id="{B766C717-0B3E-D398-3EBF-67CDEBBEC3F8}"/>
              </a:ext>
            </a:extLst>
          </p:cNvPr>
          <p:cNvSpPr>
            <a:spLocks noGrp="1"/>
          </p:cNvSpPr>
          <p:nvPr>
            <p:ph sz="half" idx="1"/>
          </p:nvPr>
        </p:nvSpPr>
        <p:spPr>
          <a:xfrm>
            <a:off x="402166" y="1690687"/>
            <a:ext cx="5181600" cy="4630877"/>
          </a:xfrm>
        </p:spPr>
        <p:txBody>
          <a:bodyPr/>
          <a:lstStyle/>
          <a:p>
            <a:r>
              <a:rPr lang="es-MX" b="1" dirty="0"/>
              <a:t>Campaña Médica</a:t>
            </a:r>
            <a:endParaRPr lang="es-PE" b="1" dirty="0"/>
          </a:p>
        </p:txBody>
      </p:sp>
      <p:sp>
        <p:nvSpPr>
          <p:cNvPr id="4" name="Marcador de contenido 3">
            <a:extLst>
              <a:ext uri="{FF2B5EF4-FFF2-40B4-BE49-F238E27FC236}">
                <a16:creationId xmlns:a16="http://schemas.microsoft.com/office/drawing/2014/main" id="{B1F5392C-E4DF-9EB8-9649-C5483DF9E898}"/>
              </a:ext>
            </a:extLst>
          </p:cNvPr>
          <p:cNvSpPr>
            <a:spLocks noGrp="1"/>
          </p:cNvSpPr>
          <p:nvPr>
            <p:ph sz="half" idx="2"/>
          </p:nvPr>
        </p:nvSpPr>
        <p:spPr>
          <a:xfrm>
            <a:off x="6172200" y="1690688"/>
            <a:ext cx="5181600" cy="4486275"/>
          </a:xfrm>
        </p:spPr>
        <p:txBody>
          <a:bodyPr/>
          <a:lstStyle/>
          <a:p>
            <a:r>
              <a:rPr lang="es-MX" b="1" dirty="0"/>
              <a:t>Campaña Médica</a:t>
            </a:r>
            <a:endParaRPr lang="es-PE" b="1" dirty="0"/>
          </a:p>
        </p:txBody>
      </p:sp>
      <p:pic>
        <p:nvPicPr>
          <p:cNvPr id="7" name="Imagen 6">
            <a:extLst>
              <a:ext uri="{FF2B5EF4-FFF2-40B4-BE49-F238E27FC236}">
                <a16:creationId xmlns:a16="http://schemas.microsoft.com/office/drawing/2014/main" id="{A3277C57-6576-958B-86FF-0E0218D282AF}"/>
              </a:ext>
            </a:extLst>
          </p:cNvPr>
          <p:cNvPicPr>
            <a:picLocks noChangeAspect="1"/>
          </p:cNvPicPr>
          <p:nvPr/>
        </p:nvPicPr>
        <p:blipFill>
          <a:blip r:embed="rId2"/>
          <a:stretch>
            <a:fillRect/>
          </a:stretch>
        </p:blipFill>
        <p:spPr>
          <a:xfrm>
            <a:off x="507679" y="2122098"/>
            <a:ext cx="4487653" cy="4415171"/>
          </a:xfrm>
          <a:prstGeom prst="rect">
            <a:avLst/>
          </a:prstGeom>
        </p:spPr>
      </p:pic>
      <p:pic>
        <p:nvPicPr>
          <p:cNvPr id="10" name="Imagen 9">
            <a:extLst>
              <a:ext uri="{FF2B5EF4-FFF2-40B4-BE49-F238E27FC236}">
                <a16:creationId xmlns:a16="http://schemas.microsoft.com/office/drawing/2014/main" id="{F20E4E48-353E-5457-141F-5FDF40087C67}"/>
              </a:ext>
            </a:extLst>
          </p:cNvPr>
          <p:cNvPicPr>
            <a:picLocks noChangeAspect="1"/>
          </p:cNvPicPr>
          <p:nvPr/>
        </p:nvPicPr>
        <p:blipFill>
          <a:blip r:embed="rId3"/>
          <a:stretch>
            <a:fillRect/>
          </a:stretch>
        </p:blipFill>
        <p:spPr>
          <a:xfrm>
            <a:off x="4995332" y="2122098"/>
            <a:ext cx="7091876" cy="4415171"/>
          </a:xfrm>
          <a:prstGeom prst="rect">
            <a:avLst/>
          </a:prstGeom>
        </p:spPr>
      </p:pic>
    </p:spTree>
    <p:extLst>
      <p:ext uri="{BB962C8B-B14F-4D97-AF65-F5344CB8AC3E}">
        <p14:creationId xmlns:p14="http://schemas.microsoft.com/office/powerpoint/2010/main" val="307701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ECF22007-BF71-6AF8-F8A0-39F222E23D8F}"/>
              </a:ext>
            </a:extLst>
          </p:cNvPr>
          <p:cNvGraphicFramePr>
            <a:graphicFrameLocks noChangeAspect="1"/>
          </p:cNvGraphicFramePr>
          <p:nvPr>
            <p:extLst>
              <p:ext uri="{D42A27DB-BD31-4B8C-83A1-F6EECF244321}">
                <p14:modId xmlns:p14="http://schemas.microsoft.com/office/powerpoint/2010/main" val="387480485"/>
              </p:ext>
            </p:extLst>
          </p:nvPr>
        </p:nvGraphicFramePr>
        <p:xfrm>
          <a:off x="279833" y="308768"/>
          <a:ext cx="9675812" cy="6240463"/>
        </p:xfrm>
        <a:graphic>
          <a:graphicData uri="http://schemas.openxmlformats.org/presentationml/2006/ole">
            <mc:AlternateContent xmlns:mc="http://schemas.openxmlformats.org/markup-compatibility/2006">
              <mc:Choice xmlns:v="urn:schemas-microsoft-com:vml" Requires="v">
                <p:oleObj name="Worksheet" r:id="rId2" imgW="8515198" imgH="5467401" progId="Excel.Sheet.12">
                  <p:embed/>
                </p:oleObj>
              </mc:Choice>
              <mc:Fallback>
                <p:oleObj name="Worksheet" r:id="rId2" imgW="8515198" imgH="5467401" progId="Excel.Sheet.12">
                  <p:embed/>
                  <p:pic>
                    <p:nvPicPr>
                      <p:cNvPr id="3" name="Objeto 2">
                        <a:extLst>
                          <a:ext uri="{FF2B5EF4-FFF2-40B4-BE49-F238E27FC236}">
                            <a16:creationId xmlns:a16="http://schemas.microsoft.com/office/drawing/2014/main" id="{ECF22007-BF71-6AF8-F8A0-39F222E23D8F}"/>
                          </a:ext>
                        </a:extLst>
                      </p:cNvPr>
                      <p:cNvPicPr/>
                      <p:nvPr/>
                    </p:nvPicPr>
                    <p:blipFill>
                      <a:blip r:embed="rId3"/>
                      <a:stretch>
                        <a:fillRect/>
                      </a:stretch>
                    </p:blipFill>
                    <p:spPr>
                      <a:xfrm>
                        <a:off x="279833" y="308768"/>
                        <a:ext cx="9675812" cy="6240463"/>
                      </a:xfrm>
                      <a:prstGeom prst="rect">
                        <a:avLst/>
                      </a:prstGeom>
                    </p:spPr>
                  </p:pic>
                </p:oleObj>
              </mc:Fallback>
            </mc:AlternateContent>
          </a:graphicData>
        </a:graphic>
      </p:graphicFrame>
      <p:sp>
        <p:nvSpPr>
          <p:cNvPr id="21506" name="Google Shape;102;g21147000549_5_12">
            <a:extLst>
              <a:ext uri="{FF2B5EF4-FFF2-40B4-BE49-F238E27FC236}">
                <a16:creationId xmlns:a16="http://schemas.microsoft.com/office/drawing/2014/main" id="{9BCCC235-F338-82D9-8DF5-64AB303848EA}"/>
              </a:ext>
            </a:extLst>
          </p:cNvPr>
          <p:cNvSpPr>
            <a:spLocks noGrp="1" noChangeArrowheads="1"/>
          </p:cNvSpPr>
          <p:nvPr>
            <p:ph type="title"/>
          </p:nvPr>
        </p:nvSpPr>
        <p:spPr>
          <a:xfrm>
            <a:off x="279833" y="0"/>
            <a:ext cx="9778037" cy="406211"/>
          </a:xfrm>
        </p:spPr>
        <p:txBody>
          <a:bodyPr spcFirstLastPara="1" vert="horz" wrap="square" lIns="121900" tIns="60933" rIns="121900" bIns="60933" rtlCol="0" anchor="ctr">
            <a:spAutoFit/>
          </a:bodyPr>
          <a:lstStyle/>
          <a:p>
            <a:pPr eaLnBrk="1" hangingPunct="1">
              <a:lnSpc>
                <a:spcPct val="115000"/>
              </a:lnSpc>
              <a:spcBef>
                <a:spcPct val="0"/>
              </a:spcBef>
              <a:spcAft>
                <a:spcPct val="0"/>
              </a:spcAft>
              <a:buClr>
                <a:srgbClr val="004A81"/>
              </a:buClr>
              <a:buSzPts val="1800"/>
            </a:pPr>
            <a:r>
              <a:rPr lang="es-MX" altLang="es-PE" sz="1600" dirty="0">
                <a:solidFill>
                  <a:srgbClr val="203E91"/>
                </a:solidFill>
                <a:latin typeface="Montserrat Bold" panose="00000800000000000000" pitchFamily="2" charset="0"/>
                <a:ea typeface="Verdana" panose="020B0604030504040204" pitchFamily="34" charset="0"/>
                <a:cs typeface="Verdana" panose="020B0604030504040204" pitchFamily="34" charset="0"/>
                <a:sym typeface="Verdana" panose="020B0604030504040204" pitchFamily="34" charset="0"/>
              </a:rPr>
              <a:t>1.8 ACCIONES CÍVICAS EJECUTADAS EN EL AÑO 2024</a:t>
            </a:r>
            <a:endParaRPr lang="es-PE" altLang="es-PE" sz="1600" dirty="0">
              <a:solidFill>
                <a:srgbClr val="203E91"/>
              </a:solidFill>
              <a:latin typeface="Montserrat Bold" panose="00000800000000000000" pitchFamily="2"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334733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F02648-5669-2904-EBA5-1AC5D00927AE}"/>
              </a:ext>
            </a:extLst>
          </p:cNvPr>
          <p:cNvSpPr/>
          <p:nvPr/>
        </p:nvSpPr>
        <p:spPr>
          <a:xfrm>
            <a:off x="0" y="-105833"/>
            <a:ext cx="12192000" cy="6963833"/>
          </a:xfrm>
          <a:prstGeom prst="rect">
            <a:avLst/>
          </a:prstGeom>
          <a:solidFill>
            <a:srgbClr val="084076"/>
          </a:solidFill>
          <a:ln>
            <a:solidFill>
              <a:srgbClr val="084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s-PE" sz="2400" kern="0">
              <a:sym typeface="Arial"/>
            </a:endParaRPr>
          </a:p>
        </p:txBody>
      </p:sp>
      <p:sp>
        <p:nvSpPr>
          <p:cNvPr id="22531" name="Título 4">
            <a:extLst>
              <a:ext uri="{FF2B5EF4-FFF2-40B4-BE49-F238E27FC236}">
                <a16:creationId xmlns:a16="http://schemas.microsoft.com/office/drawing/2014/main" id="{AE1399D4-C009-B220-D5F1-05FAAE491745}"/>
              </a:ext>
            </a:extLst>
          </p:cNvPr>
          <p:cNvSpPr>
            <a:spLocks noGrp="1" noChangeArrowheads="1"/>
          </p:cNvSpPr>
          <p:nvPr>
            <p:ph type="title"/>
          </p:nvPr>
        </p:nvSpPr>
        <p:spPr>
          <a:xfrm>
            <a:off x="831851" y="1718733"/>
            <a:ext cx="9182100" cy="2144184"/>
          </a:xfrm>
        </p:spPr>
        <p:txBody>
          <a:bodyPr/>
          <a:lstStyle/>
          <a:p>
            <a:pPr algn="ctr" eaLnBrk="1" hangingPunct="1"/>
            <a:r>
              <a:rPr lang="es-MX" altLang="es-PE" sz="3733" dirty="0">
                <a:solidFill>
                  <a:schemeClr val="bg1"/>
                </a:solidFill>
                <a:latin typeface="Montserrat Black" panose="00000A00000000000000" pitchFamily="2" charset="0"/>
              </a:rPr>
              <a:t>ACTIVIDADES OPERATIVAS DECLARADAS VIABLES </a:t>
            </a:r>
            <a:br>
              <a:rPr lang="es-MX" altLang="es-PE" sz="3733" dirty="0">
                <a:solidFill>
                  <a:schemeClr val="bg1"/>
                </a:solidFill>
                <a:latin typeface="Montserrat Black" panose="00000A00000000000000" pitchFamily="2" charset="0"/>
              </a:rPr>
            </a:br>
            <a:r>
              <a:rPr lang="es-MX" altLang="es-PE" sz="3733" dirty="0">
                <a:solidFill>
                  <a:schemeClr val="bg1"/>
                </a:solidFill>
                <a:latin typeface="Montserrat Black" panose="00000A00000000000000" pitchFamily="2" charset="0"/>
              </a:rPr>
              <a:t>EN EL AÑO FISCAL 2024</a:t>
            </a:r>
            <a:endParaRPr lang="es-PE" altLang="es-PE" sz="3733" dirty="0">
              <a:solidFill>
                <a:schemeClr val="bg1"/>
              </a:solidFill>
              <a:latin typeface="Montserrat Black" panose="00000A00000000000000" pitchFamily="2" charset="0"/>
            </a:endParaRPr>
          </a:p>
        </p:txBody>
      </p:sp>
      <p:pic>
        <p:nvPicPr>
          <p:cNvPr id="22532" name="Gráfico 5">
            <a:extLst>
              <a:ext uri="{FF2B5EF4-FFF2-40B4-BE49-F238E27FC236}">
                <a16:creationId xmlns:a16="http://schemas.microsoft.com/office/drawing/2014/main" id="{64FF82F0-6044-A7BE-0A8C-937078343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301" y="241300"/>
            <a:ext cx="2307167" cy="12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03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102;g21147000549_5_12">
            <a:extLst>
              <a:ext uri="{FF2B5EF4-FFF2-40B4-BE49-F238E27FC236}">
                <a16:creationId xmlns:a16="http://schemas.microsoft.com/office/drawing/2014/main" id="{9BCCC235-F338-82D9-8DF5-64AB303848EA}"/>
              </a:ext>
            </a:extLst>
          </p:cNvPr>
          <p:cNvSpPr>
            <a:spLocks noGrp="1" noChangeArrowheads="1"/>
          </p:cNvSpPr>
          <p:nvPr>
            <p:ph type="title"/>
          </p:nvPr>
        </p:nvSpPr>
        <p:spPr>
          <a:xfrm>
            <a:off x="757767" y="596062"/>
            <a:ext cx="9230783" cy="476999"/>
          </a:xfrm>
        </p:spPr>
        <p:txBody>
          <a:bodyPr spcFirstLastPara="1" vert="horz" lIns="121900" tIns="60933" rIns="121900" bIns="60933" rtlCol="0" anchor="ctr">
            <a:spAutoFit/>
          </a:bodyPr>
          <a:lstStyle/>
          <a:p>
            <a:pPr algn="ctr" eaLnBrk="1" hangingPunct="1">
              <a:lnSpc>
                <a:spcPct val="115000"/>
              </a:lnSpc>
              <a:spcBef>
                <a:spcPct val="0"/>
              </a:spcBef>
              <a:spcAft>
                <a:spcPct val="0"/>
              </a:spcAft>
              <a:buClr>
                <a:srgbClr val="004A81"/>
              </a:buClr>
              <a:buSzPts val="1800"/>
            </a:pPr>
            <a:r>
              <a:rPr lang="es-MX" altLang="es-PE" sz="2000" dirty="0">
                <a:solidFill>
                  <a:srgbClr val="203E91"/>
                </a:solidFill>
                <a:latin typeface="Montserrat Bold" panose="00000800000000000000" pitchFamily="2" charset="0"/>
                <a:ea typeface="Verdana" panose="020B0604030504040204" pitchFamily="34" charset="0"/>
                <a:cs typeface="Verdana" panose="020B0604030504040204" pitchFamily="34" charset="0"/>
                <a:sym typeface="Verdana" panose="020B0604030504040204" pitchFamily="34" charset="0"/>
              </a:rPr>
              <a:t>2. ACTIVIDADES OPERATIVAS  VIABLES AÑO 2024</a:t>
            </a:r>
            <a:endParaRPr lang="es-PE" altLang="es-PE" sz="2000" dirty="0">
              <a:solidFill>
                <a:srgbClr val="203E91"/>
              </a:solidFill>
              <a:latin typeface="Montserrat Bold" panose="00000800000000000000" pitchFamily="2" charset="0"/>
              <a:ea typeface="Verdana" panose="020B0604030504040204" pitchFamily="34" charset="0"/>
              <a:cs typeface="Verdana" panose="020B0604030504040204" pitchFamily="34" charset="0"/>
              <a:sym typeface="Verdana" panose="020B0604030504040204" pitchFamily="34" charset="0"/>
            </a:endParaRPr>
          </a:p>
        </p:txBody>
      </p:sp>
      <p:graphicFrame>
        <p:nvGraphicFramePr>
          <p:cNvPr id="3" name="Objeto 2">
            <a:extLst>
              <a:ext uri="{FF2B5EF4-FFF2-40B4-BE49-F238E27FC236}">
                <a16:creationId xmlns:a16="http://schemas.microsoft.com/office/drawing/2014/main" id="{ECF22007-BF71-6AF8-F8A0-39F222E23D8F}"/>
              </a:ext>
            </a:extLst>
          </p:cNvPr>
          <p:cNvGraphicFramePr>
            <a:graphicFrameLocks noChangeAspect="1"/>
          </p:cNvGraphicFramePr>
          <p:nvPr>
            <p:extLst>
              <p:ext uri="{D42A27DB-BD31-4B8C-83A1-F6EECF244321}">
                <p14:modId xmlns:p14="http://schemas.microsoft.com/office/powerpoint/2010/main" val="4071124983"/>
              </p:ext>
            </p:extLst>
          </p:nvPr>
        </p:nvGraphicFramePr>
        <p:xfrm>
          <a:off x="144463" y="1362075"/>
          <a:ext cx="11811000" cy="4900613"/>
        </p:xfrm>
        <a:graphic>
          <a:graphicData uri="http://schemas.openxmlformats.org/presentationml/2006/ole">
            <mc:AlternateContent xmlns:mc="http://schemas.openxmlformats.org/markup-compatibility/2006">
              <mc:Choice xmlns:v="urn:schemas-microsoft-com:vml" Requires="v">
                <p:oleObj name="Worksheet" r:id="rId2" imgW="12087084" imgH="3771784" progId="Excel.Sheet.12">
                  <p:embed/>
                </p:oleObj>
              </mc:Choice>
              <mc:Fallback>
                <p:oleObj name="Worksheet" r:id="rId2" imgW="12087084" imgH="3771784" progId="Excel.Sheet.12">
                  <p:embed/>
                  <p:pic>
                    <p:nvPicPr>
                      <p:cNvPr id="3" name="Objeto 2">
                        <a:extLst>
                          <a:ext uri="{FF2B5EF4-FFF2-40B4-BE49-F238E27FC236}">
                            <a16:creationId xmlns:a16="http://schemas.microsoft.com/office/drawing/2014/main" id="{ECF22007-BF71-6AF8-F8A0-39F222E23D8F}"/>
                          </a:ext>
                        </a:extLst>
                      </p:cNvPr>
                      <p:cNvPicPr/>
                      <p:nvPr/>
                    </p:nvPicPr>
                    <p:blipFill>
                      <a:blip r:embed="rId3"/>
                      <a:stretch>
                        <a:fillRect/>
                      </a:stretch>
                    </p:blipFill>
                    <p:spPr>
                      <a:xfrm>
                        <a:off x="144463" y="1362075"/>
                        <a:ext cx="11811000" cy="4900613"/>
                      </a:xfrm>
                      <a:prstGeom prst="rect">
                        <a:avLst/>
                      </a:prstGeom>
                    </p:spPr>
                  </p:pic>
                </p:oleObj>
              </mc:Fallback>
            </mc:AlternateContent>
          </a:graphicData>
        </a:graphic>
      </p:graphicFrame>
    </p:spTree>
    <p:extLst>
      <p:ext uri="{BB962C8B-B14F-4D97-AF65-F5344CB8AC3E}">
        <p14:creationId xmlns:p14="http://schemas.microsoft.com/office/powerpoint/2010/main" val="383122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7473250D-E341-6E1F-2408-A8A9A9505CB2}"/>
              </a:ext>
            </a:extLst>
          </p:cNvPr>
          <p:cNvSpPr txBox="1">
            <a:spLocks/>
          </p:cNvSpPr>
          <p:nvPr/>
        </p:nvSpPr>
        <p:spPr>
          <a:xfrm>
            <a:off x="0" y="827838"/>
            <a:ext cx="10775572" cy="1788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8288" indent="-268288"/>
            <a:r>
              <a:rPr lang="es-MX" sz="2200" b="1" dirty="0">
                <a:solidFill>
                  <a:schemeClr val="bg1"/>
                </a:solidFill>
              </a:rPr>
              <a:t>2</a:t>
            </a:r>
            <a:r>
              <a:rPr lang="es-MX" sz="2200" dirty="0">
                <a:solidFill>
                  <a:schemeClr val="bg1"/>
                </a:solidFill>
              </a:rPr>
              <a:t>.</a:t>
            </a:r>
            <a:r>
              <a:rPr lang="es-MX" sz="2200" b="1" dirty="0">
                <a:solidFill>
                  <a:schemeClr val="bg1"/>
                </a:solidFill>
              </a:rPr>
              <a:t>1 ACTIVIDADES OPERATIVAS APROBADAS:</a:t>
            </a:r>
          </a:p>
          <a:p>
            <a:r>
              <a:rPr lang="es-MX" sz="2200" dirty="0">
                <a:solidFill>
                  <a:schemeClr val="bg1"/>
                </a:solidFill>
              </a:rPr>
              <a:t>		</a:t>
            </a:r>
          </a:p>
        </p:txBody>
      </p:sp>
      <p:sp>
        <p:nvSpPr>
          <p:cNvPr id="6" name="Título 1">
            <a:extLst>
              <a:ext uri="{FF2B5EF4-FFF2-40B4-BE49-F238E27FC236}">
                <a16:creationId xmlns:a16="http://schemas.microsoft.com/office/drawing/2014/main" id="{DF1C9E34-30DC-4E84-164F-AA1AA7B62E5C}"/>
              </a:ext>
            </a:extLst>
          </p:cNvPr>
          <p:cNvSpPr>
            <a:spLocks noGrp="1"/>
          </p:cNvSpPr>
          <p:nvPr>
            <p:ph type="title"/>
          </p:nvPr>
        </p:nvSpPr>
        <p:spPr>
          <a:xfrm>
            <a:off x="4187919" y="159126"/>
            <a:ext cx="4532748" cy="668712"/>
          </a:xfrm>
        </p:spPr>
        <p:txBody>
          <a:bodyPr>
            <a:normAutofit/>
          </a:bodyPr>
          <a:lstStyle/>
          <a:p>
            <a:r>
              <a:rPr lang="es-MX" sz="3600" dirty="0"/>
              <a:t>Estado situacional</a:t>
            </a:r>
            <a:endParaRPr lang="es-PE" sz="3600" dirty="0"/>
          </a:p>
        </p:txBody>
      </p:sp>
      <p:sp>
        <p:nvSpPr>
          <p:cNvPr id="3" name="CuadroTexto 2">
            <a:extLst>
              <a:ext uri="{FF2B5EF4-FFF2-40B4-BE49-F238E27FC236}">
                <a16:creationId xmlns:a16="http://schemas.microsoft.com/office/drawing/2014/main" id="{684D4DAF-A05D-A516-EC3F-0C89A3FB0FB4}"/>
              </a:ext>
            </a:extLst>
          </p:cNvPr>
          <p:cNvSpPr txBox="1"/>
          <p:nvPr/>
        </p:nvSpPr>
        <p:spPr>
          <a:xfrm>
            <a:off x="254000" y="1782845"/>
            <a:ext cx="11938000" cy="4247317"/>
          </a:xfrm>
          <a:prstGeom prst="rect">
            <a:avLst/>
          </a:prstGeom>
          <a:noFill/>
        </p:spPr>
        <p:txBody>
          <a:bodyPr wrap="square">
            <a:spAutoFit/>
          </a:bodyPr>
          <a:lstStyle/>
          <a:p>
            <a:pPr marL="342900" indent="-342900">
              <a:buFont typeface="Courier New" panose="02070309020205020404" pitchFamily="49" charset="0"/>
              <a:buChar char="o"/>
            </a:pPr>
            <a:r>
              <a:rPr lang="es-MX" sz="1800" b="1" dirty="0">
                <a:solidFill>
                  <a:schemeClr val="bg1"/>
                </a:solidFill>
              </a:rPr>
              <a:t>Promoción para la conformación y actualización de Comités Regionales de la Provincia Constitucional del Callao</a:t>
            </a:r>
          </a:p>
          <a:p>
            <a:r>
              <a:rPr lang="es-MX" sz="1800" dirty="0">
                <a:solidFill>
                  <a:schemeClr val="bg1"/>
                </a:solidFill>
              </a:rPr>
              <a:t>	- Monto presupuestado: S/.568,549.00</a:t>
            </a:r>
          </a:p>
          <a:p>
            <a:r>
              <a:rPr lang="es-MX" sz="1800" dirty="0">
                <a:solidFill>
                  <a:schemeClr val="bg1"/>
                </a:solidFill>
              </a:rPr>
              <a:t>	- Fuente de Financiamiento: 18 Canon y </a:t>
            </a:r>
            <a:r>
              <a:rPr lang="es-MX" sz="1800" dirty="0" err="1">
                <a:solidFill>
                  <a:schemeClr val="bg1"/>
                </a:solidFill>
              </a:rPr>
              <a:t>Sobrecanon</a:t>
            </a:r>
            <a:r>
              <a:rPr lang="es-MX" sz="1800" dirty="0">
                <a:solidFill>
                  <a:schemeClr val="bg1"/>
                </a:solidFill>
              </a:rPr>
              <a:t>, Regalías, Renta</a:t>
            </a:r>
          </a:p>
          <a:p>
            <a:r>
              <a:rPr lang="es-MX" sz="1800" dirty="0">
                <a:solidFill>
                  <a:schemeClr val="bg1"/>
                </a:solidFill>
              </a:rPr>
              <a:t> 	 de Aduanas.</a:t>
            </a:r>
            <a:endParaRPr lang="es-PE" sz="1800" dirty="0">
              <a:solidFill>
                <a:schemeClr val="bg1"/>
              </a:solidFill>
            </a:endParaRPr>
          </a:p>
          <a:p>
            <a:r>
              <a:rPr lang="es-MX" sz="1800" dirty="0">
                <a:solidFill>
                  <a:schemeClr val="bg1"/>
                </a:solidFill>
              </a:rPr>
              <a:t>	- </a:t>
            </a:r>
            <a:r>
              <a:rPr lang="es-MX" sz="1800" dirty="0" err="1">
                <a:solidFill>
                  <a:schemeClr val="bg1"/>
                </a:solidFill>
              </a:rPr>
              <a:t>N°</a:t>
            </a:r>
            <a:r>
              <a:rPr lang="es-MX" sz="1800" dirty="0">
                <a:solidFill>
                  <a:schemeClr val="bg1"/>
                </a:solidFill>
              </a:rPr>
              <a:t> de Beneficiarios: 3,000 ciudadanos integrantes de los Comités </a:t>
            </a:r>
          </a:p>
          <a:p>
            <a:r>
              <a:rPr lang="es-MX" sz="1800" dirty="0">
                <a:solidFill>
                  <a:schemeClr val="bg1"/>
                </a:solidFill>
              </a:rPr>
              <a:t>	 Regionales.</a:t>
            </a:r>
          </a:p>
          <a:p>
            <a:r>
              <a:rPr lang="es-MX" sz="1800" dirty="0">
                <a:solidFill>
                  <a:schemeClr val="bg1"/>
                </a:solidFill>
              </a:rPr>
              <a:t>	- Horizonte de tiempo ejecución de la actividad: 6 meses</a:t>
            </a:r>
          </a:p>
          <a:p>
            <a:r>
              <a:rPr lang="es-MX" sz="1800" dirty="0">
                <a:solidFill>
                  <a:schemeClr val="bg1"/>
                </a:solidFill>
              </a:rPr>
              <a:t>	- Estado Situacional:</a:t>
            </a:r>
            <a:r>
              <a:rPr lang="es-MX" dirty="0">
                <a:solidFill>
                  <a:schemeClr val="bg1"/>
                </a:solidFill>
              </a:rPr>
              <a:t> </a:t>
            </a:r>
            <a:r>
              <a:rPr lang="es-MX" sz="1800" dirty="0">
                <a:solidFill>
                  <a:schemeClr val="bg1"/>
                </a:solidFill>
              </a:rPr>
              <a:t>.</a:t>
            </a:r>
            <a:r>
              <a:rPr lang="es-PE" sz="1800" dirty="0">
                <a:solidFill>
                  <a:schemeClr val="bg1"/>
                </a:solidFill>
              </a:rPr>
              <a:t> Locadores de la actividad firmaron sus órdenes de servicios el</a:t>
            </a:r>
          </a:p>
          <a:p>
            <a:r>
              <a:rPr lang="es-PE" dirty="0">
                <a:solidFill>
                  <a:schemeClr val="bg1"/>
                </a:solidFill>
              </a:rPr>
              <a:t>                </a:t>
            </a:r>
            <a:r>
              <a:rPr lang="es-PE" sz="1800" dirty="0">
                <a:solidFill>
                  <a:schemeClr val="bg1"/>
                </a:solidFill>
              </a:rPr>
              <a:t> 13/05. Las órdenes de compra y de otros servicios están cotizándose en Logística. </a:t>
            </a:r>
          </a:p>
          <a:p>
            <a:endParaRPr lang="es-MX" sz="1800" dirty="0">
              <a:solidFill>
                <a:schemeClr val="bg1"/>
              </a:solidFill>
            </a:endParaRPr>
          </a:p>
          <a:p>
            <a:pPr marL="358775" indent="-358775">
              <a:buFont typeface="Courier New" panose="02070309020205020404" pitchFamily="49" charset="0"/>
              <a:buChar char="o"/>
            </a:pPr>
            <a:r>
              <a:rPr lang="es-MX" sz="1800" dirty="0">
                <a:solidFill>
                  <a:schemeClr val="bg1"/>
                </a:solidFill>
              </a:rPr>
              <a:t>Logros (metas físicas y financieras) y avances (avance porcentual de lo programado) por cada actividad: </a:t>
            </a:r>
            <a:r>
              <a:rPr lang="es-MX" sz="1800" b="1" dirty="0">
                <a:solidFill>
                  <a:schemeClr val="bg1"/>
                </a:solidFill>
              </a:rPr>
              <a:t>No aplica  por cuanto se encuentra en los actos previos al inicio</a:t>
            </a:r>
            <a:r>
              <a:rPr lang="es-MX" sz="1800" dirty="0">
                <a:solidFill>
                  <a:schemeClr val="bg1"/>
                </a:solidFill>
              </a:rPr>
              <a:t>.</a:t>
            </a:r>
          </a:p>
          <a:p>
            <a:r>
              <a:rPr lang="es-MX" sz="1800" dirty="0">
                <a:solidFill>
                  <a:schemeClr val="bg1"/>
                </a:solidFill>
              </a:rPr>
              <a:t> </a:t>
            </a:r>
          </a:p>
          <a:p>
            <a:pPr marL="285750" indent="-285750">
              <a:buFont typeface="Courier New" panose="02070309020205020404" pitchFamily="49" charset="0"/>
              <a:buChar char="o"/>
            </a:pPr>
            <a:r>
              <a:rPr lang="es-MX" sz="1800" dirty="0">
                <a:solidFill>
                  <a:schemeClr val="bg1"/>
                </a:solidFill>
              </a:rPr>
              <a:t>Fotografías de la actividad: </a:t>
            </a:r>
            <a:r>
              <a:rPr lang="es-MX" sz="1800" b="1" dirty="0">
                <a:solidFill>
                  <a:schemeClr val="bg1"/>
                </a:solidFill>
              </a:rPr>
              <a:t>No aplica</a:t>
            </a:r>
            <a:r>
              <a:rPr lang="es-MX" sz="1800" dirty="0">
                <a:solidFill>
                  <a:schemeClr val="bg1"/>
                </a:solidFill>
              </a:rPr>
              <a:t>. </a:t>
            </a:r>
            <a:endParaRPr lang="es-PE" dirty="0"/>
          </a:p>
        </p:txBody>
      </p:sp>
    </p:spTree>
    <p:extLst>
      <p:ext uri="{BB962C8B-B14F-4D97-AF65-F5344CB8AC3E}">
        <p14:creationId xmlns:p14="http://schemas.microsoft.com/office/powerpoint/2010/main" val="321774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257452"/>
            <a:ext cx="9340850" cy="788987"/>
          </a:xfrm>
        </p:spPr>
        <p:txBody>
          <a:bodyPr>
            <a:noAutofit/>
          </a:bodyPr>
          <a:lstStyle/>
          <a:p>
            <a:r>
              <a:rPr lang="es-MX" sz="4000" dirty="0"/>
              <a:t>2.2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65450" y="255135"/>
            <a:ext cx="9135610" cy="707886"/>
          </a:xfrm>
          <a:prstGeom prst="rect">
            <a:avLst/>
          </a:prstGeom>
          <a:noFill/>
        </p:spPr>
        <p:txBody>
          <a:bodyPr wrap="square">
            <a:spAutoFit/>
          </a:bodyPr>
          <a:lstStyle/>
          <a:p>
            <a:r>
              <a:rPr lang="es-MX" sz="4000" b="1" dirty="0"/>
              <a:t>Objetivo:</a:t>
            </a:r>
            <a:endParaRPr lang="es-PE" sz="3600" b="1"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1082180" y="963021"/>
            <a:ext cx="10974353" cy="5509200"/>
          </a:xfrm>
          <a:prstGeom prst="rect">
            <a:avLst/>
          </a:prstGeom>
          <a:noFill/>
        </p:spPr>
        <p:txBody>
          <a:bodyPr wrap="square">
            <a:spAutoFit/>
          </a:bodyPr>
          <a:lstStyle/>
          <a:p>
            <a:r>
              <a:rPr lang="es-MX" sz="3200" dirty="0"/>
              <a:t>Promover la actualización de </a:t>
            </a:r>
            <a:r>
              <a:rPr lang="es-MX" sz="3200" b="1" dirty="0"/>
              <a:t>60 Comités Regionales constituidas hasta el 2021</a:t>
            </a:r>
            <a:r>
              <a:rPr lang="es-MX" sz="3200" dirty="0"/>
              <a:t> y que a la fecha perdieron su vigencia y la </a:t>
            </a:r>
            <a:r>
              <a:rPr lang="es-MX" sz="3200" b="1" dirty="0"/>
              <a:t>conformación de 60 nuevos Comités</a:t>
            </a:r>
            <a:r>
              <a:rPr lang="es-MX" sz="3200" dirty="0"/>
              <a:t>, para motivar la participación de sus representantes el Presupuesto Participativo y los foros organizados por el Gobierno Regional a efecto de plantear sus necesidades para la ejecución de obras de infraestructura y servicios públicos a fin de reducir las brechas socioeconómicas que impacten en la mejora de la calidad de vida de la población beneficiaria.</a:t>
            </a:r>
            <a:endParaRPr lang="es-PE" sz="3200" dirty="0"/>
          </a:p>
        </p:txBody>
      </p:sp>
    </p:spTree>
    <p:extLst>
      <p:ext uri="{BB962C8B-B14F-4D97-AF65-F5344CB8AC3E}">
        <p14:creationId xmlns:p14="http://schemas.microsoft.com/office/powerpoint/2010/main" val="205578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484188"/>
            <a:ext cx="9340850" cy="788987"/>
          </a:xfrm>
        </p:spPr>
        <p:txBody>
          <a:bodyPr>
            <a:noAutofit/>
          </a:bodyPr>
          <a:lstStyle/>
          <a:p>
            <a:r>
              <a:rPr lang="es-MX" sz="4000" dirty="0"/>
              <a:t>2.3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257728" y="484188"/>
            <a:ext cx="9135610" cy="707886"/>
          </a:xfrm>
          <a:prstGeom prst="rect">
            <a:avLst/>
          </a:prstGeom>
          <a:noFill/>
        </p:spPr>
        <p:txBody>
          <a:bodyPr wrap="square">
            <a:spAutoFit/>
          </a:bodyPr>
          <a:lstStyle/>
          <a:p>
            <a:r>
              <a:rPr lang="es-MX" sz="4000" b="1" dirty="0"/>
              <a:t>Meta:</a:t>
            </a:r>
            <a:endParaRPr lang="es-PE" sz="4000" b="1"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1257728" y="1050360"/>
            <a:ext cx="10798805" cy="5509200"/>
          </a:xfrm>
          <a:prstGeom prst="rect">
            <a:avLst/>
          </a:prstGeom>
          <a:noFill/>
        </p:spPr>
        <p:txBody>
          <a:bodyPr wrap="square">
            <a:spAutoFit/>
          </a:bodyPr>
          <a:lstStyle/>
          <a:p>
            <a:r>
              <a:rPr lang="es-MX" sz="3200" b="1" dirty="0"/>
              <a:t>1,500 integrantes de 60 Comités Regionales no vigentes </a:t>
            </a:r>
            <a:r>
              <a:rPr lang="es-MX" sz="3200" dirty="0"/>
              <a:t>que participan de las capacitaciones para su actualización y conformación de 60 nuevos Comités Regionales (1,500 ciudadanos), que hacen un total de 120 Comités Regionales, si cada Comité cuenta con 25 asociados, se estima que 1,500 personas actualizarán su vigencia y </a:t>
            </a:r>
            <a:r>
              <a:rPr lang="es-MX" sz="3200" b="1" dirty="0"/>
              <a:t>1,500 ciudadanos presentan su solicitud para conformar nuevos Comités</a:t>
            </a:r>
            <a:r>
              <a:rPr lang="es-MX" sz="3200" dirty="0"/>
              <a:t>, al culminar la actividad deben contar con su Resolución de la Gerencia Regional de Desarrollo Social.</a:t>
            </a:r>
            <a:endParaRPr lang="es-PE" sz="3200" dirty="0"/>
          </a:p>
        </p:txBody>
      </p:sp>
    </p:spTree>
    <p:extLst>
      <p:ext uri="{BB962C8B-B14F-4D97-AF65-F5344CB8AC3E}">
        <p14:creationId xmlns:p14="http://schemas.microsoft.com/office/powerpoint/2010/main" val="30606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333187"/>
            <a:ext cx="9340850" cy="788987"/>
          </a:xfrm>
        </p:spPr>
        <p:txBody>
          <a:bodyPr>
            <a:noAutofit/>
          </a:bodyPr>
          <a:lstStyle/>
          <a:p>
            <a:r>
              <a:rPr lang="es-MX" sz="4000" dirty="0"/>
              <a:t>2.4 META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99006" y="232350"/>
            <a:ext cx="10857527" cy="1292662"/>
          </a:xfrm>
          <a:prstGeom prst="rect">
            <a:avLst/>
          </a:prstGeom>
          <a:noFill/>
        </p:spPr>
        <p:txBody>
          <a:bodyPr wrap="square">
            <a:spAutoFit/>
          </a:bodyPr>
          <a:lstStyle/>
          <a:p>
            <a:pPr algn="ctr"/>
            <a:r>
              <a:rPr lang="es-MX" sz="2600" b="1" dirty="0"/>
              <a:t>CUADRO N°03</a:t>
            </a:r>
          </a:p>
          <a:p>
            <a:pPr algn="ctr"/>
            <a:r>
              <a:rPr lang="es-MX" sz="2600" b="1" dirty="0"/>
              <a:t>Indicador de la Actividad </a:t>
            </a:r>
          </a:p>
          <a:p>
            <a:pPr algn="ctr"/>
            <a:r>
              <a:rPr lang="es-MX" sz="2600" b="1" dirty="0"/>
              <a:t>Número de Beneficiarios (Actualización)</a:t>
            </a:r>
          </a:p>
        </p:txBody>
      </p:sp>
      <p:pic>
        <p:nvPicPr>
          <p:cNvPr id="5" name="Imagen 4">
            <a:extLst>
              <a:ext uri="{FF2B5EF4-FFF2-40B4-BE49-F238E27FC236}">
                <a16:creationId xmlns:a16="http://schemas.microsoft.com/office/drawing/2014/main" id="{0ED37C6F-98C0-E2A9-DB5F-DE3C135C59DF}"/>
              </a:ext>
            </a:extLst>
          </p:cNvPr>
          <p:cNvPicPr>
            <a:picLocks noChangeAspect="1"/>
          </p:cNvPicPr>
          <p:nvPr/>
        </p:nvPicPr>
        <p:blipFill>
          <a:blip r:embed="rId2"/>
          <a:stretch>
            <a:fillRect/>
          </a:stretch>
        </p:blipFill>
        <p:spPr>
          <a:xfrm>
            <a:off x="54184" y="2690708"/>
            <a:ext cx="11785929" cy="3683103"/>
          </a:xfrm>
          <a:prstGeom prst="rect">
            <a:avLst/>
          </a:prstGeom>
        </p:spPr>
      </p:pic>
    </p:spTree>
    <p:extLst>
      <p:ext uri="{BB962C8B-B14F-4D97-AF65-F5344CB8AC3E}">
        <p14:creationId xmlns:p14="http://schemas.microsoft.com/office/powerpoint/2010/main" val="303713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353203"/>
            <a:ext cx="9340850" cy="788987"/>
          </a:xfrm>
        </p:spPr>
        <p:txBody>
          <a:bodyPr>
            <a:noAutofit/>
          </a:bodyPr>
          <a:lstStyle/>
          <a:p>
            <a:r>
              <a:rPr lang="es-MX" sz="4000" dirty="0"/>
              <a:t>2.5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855676" y="353203"/>
            <a:ext cx="9135610" cy="707886"/>
          </a:xfrm>
          <a:prstGeom prst="rect">
            <a:avLst/>
          </a:prstGeom>
          <a:noFill/>
        </p:spPr>
        <p:txBody>
          <a:bodyPr wrap="square">
            <a:spAutoFit/>
          </a:bodyPr>
          <a:lstStyle/>
          <a:p>
            <a:r>
              <a:rPr lang="es-MX" sz="4000" b="1" dirty="0"/>
              <a:t>Meta: </a:t>
            </a:r>
          </a:p>
        </p:txBody>
      </p:sp>
      <p:sp>
        <p:nvSpPr>
          <p:cNvPr id="7" name="CuadroTexto 6">
            <a:extLst>
              <a:ext uri="{FF2B5EF4-FFF2-40B4-BE49-F238E27FC236}">
                <a16:creationId xmlns:a16="http://schemas.microsoft.com/office/drawing/2014/main" id="{DFA06E78-6282-98DD-80C4-7251A625B1C8}"/>
              </a:ext>
            </a:extLst>
          </p:cNvPr>
          <p:cNvSpPr txBox="1"/>
          <p:nvPr/>
        </p:nvSpPr>
        <p:spPr>
          <a:xfrm>
            <a:off x="855676" y="1061089"/>
            <a:ext cx="11226023" cy="5509200"/>
          </a:xfrm>
          <a:prstGeom prst="rect">
            <a:avLst/>
          </a:prstGeom>
          <a:noFill/>
        </p:spPr>
        <p:txBody>
          <a:bodyPr wrap="square">
            <a:spAutoFit/>
          </a:bodyPr>
          <a:lstStyle/>
          <a:p>
            <a:r>
              <a:rPr lang="es-MX" sz="3200" dirty="0"/>
              <a:t>Fortalecer capacidades a los integrantes de los Comités, mediante capacitación en políticas públicas, legislación de las organizaciones de bases regionales, participación ciudadana, actualización de la bases de datos y su publicación en el portal de transparencia de la Entidad, usando software estadísticos para contar con información actualizada de estas organizaciones, a fin de reducir la brecha de participación ciudadana en un 24%, debiendo contar con dirigentes empoderados que coadyuven al desarrollo de la Región Callao.</a:t>
            </a:r>
            <a:endParaRPr lang="es-PE" sz="3200" dirty="0"/>
          </a:p>
        </p:txBody>
      </p:sp>
    </p:spTree>
    <p:extLst>
      <p:ext uri="{BB962C8B-B14F-4D97-AF65-F5344CB8AC3E}">
        <p14:creationId xmlns:p14="http://schemas.microsoft.com/office/powerpoint/2010/main" val="210648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54184" y="366743"/>
            <a:ext cx="9340850" cy="788987"/>
          </a:xfrm>
        </p:spPr>
        <p:txBody>
          <a:bodyPr>
            <a:noAutofit/>
          </a:bodyPr>
          <a:lstStyle/>
          <a:p>
            <a:r>
              <a:rPr lang="es-MX" sz="4000" dirty="0"/>
              <a:t>2.6 META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99006" y="232350"/>
            <a:ext cx="10857527" cy="1292662"/>
          </a:xfrm>
          <a:prstGeom prst="rect">
            <a:avLst/>
          </a:prstGeom>
          <a:noFill/>
        </p:spPr>
        <p:txBody>
          <a:bodyPr wrap="square">
            <a:spAutoFit/>
          </a:bodyPr>
          <a:lstStyle/>
          <a:p>
            <a:pPr algn="ctr"/>
            <a:r>
              <a:rPr lang="es-MX" sz="2600" b="1" dirty="0"/>
              <a:t>CUADRO N°02</a:t>
            </a:r>
          </a:p>
          <a:p>
            <a:pPr algn="ctr"/>
            <a:r>
              <a:rPr lang="es-MX" sz="2600" b="1" dirty="0"/>
              <a:t>Indicador de la Actividad    </a:t>
            </a:r>
          </a:p>
          <a:p>
            <a:pPr algn="ctr"/>
            <a:r>
              <a:rPr lang="es-MX" sz="2600" b="1" dirty="0"/>
              <a:t>Número de Beneficiarios (Conformación)</a:t>
            </a:r>
          </a:p>
        </p:txBody>
      </p:sp>
      <p:pic>
        <p:nvPicPr>
          <p:cNvPr id="6" name="Imagen 5">
            <a:extLst>
              <a:ext uri="{FF2B5EF4-FFF2-40B4-BE49-F238E27FC236}">
                <a16:creationId xmlns:a16="http://schemas.microsoft.com/office/drawing/2014/main" id="{A954E928-98F7-C24B-F2A9-2F37D8887A93}"/>
              </a:ext>
            </a:extLst>
          </p:cNvPr>
          <p:cNvPicPr>
            <a:picLocks noChangeAspect="1"/>
          </p:cNvPicPr>
          <p:nvPr/>
        </p:nvPicPr>
        <p:blipFill>
          <a:blip r:embed="rId2"/>
          <a:stretch>
            <a:fillRect/>
          </a:stretch>
        </p:blipFill>
        <p:spPr>
          <a:xfrm>
            <a:off x="54184" y="2690708"/>
            <a:ext cx="11785929" cy="3683103"/>
          </a:xfrm>
          <a:prstGeom prst="rect">
            <a:avLst/>
          </a:prstGeom>
        </p:spPr>
      </p:pic>
    </p:spTree>
    <p:extLst>
      <p:ext uri="{BB962C8B-B14F-4D97-AF65-F5344CB8AC3E}">
        <p14:creationId xmlns:p14="http://schemas.microsoft.com/office/powerpoint/2010/main" val="242716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585E6-72A9-AFC6-0DB7-BA5DF2089C06}"/>
              </a:ext>
            </a:extLst>
          </p:cNvPr>
          <p:cNvSpPr>
            <a:spLocks noGrp="1"/>
          </p:cNvSpPr>
          <p:nvPr>
            <p:ph type="ctrTitle"/>
          </p:nvPr>
        </p:nvSpPr>
        <p:spPr>
          <a:xfrm>
            <a:off x="1524000" y="2059505"/>
            <a:ext cx="9144000" cy="1441677"/>
          </a:xfrm>
        </p:spPr>
        <p:txBody>
          <a:bodyPr>
            <a:noAutofit/>
          </a:bodyPr>
          <a:lstStyle/>
          <a:p>
            <a:r>
              <a:rPr lang="es-PE" sz="3200" b="1" dirty="0"/>
              <a:t>OFICINA DE ORGANIZACIONES DE BASES REGIONALES</a:t>
            </a:r>
            <a:endParaRPr lang="es-PE" sz="3200" dirty="0"/>
          </a:p>
        </p:txBody>
      </p:sp>
      <p:sp>
        <p:nvSpPr>
          <p:cNvPr id="3" name="Subtítulo 2">
            <a:extLst>
              <a:ext uri="{FF2B5EF4-FFF2-40B4-BE49-F238E27FC236}">
                <a16:creationId xmlns:a16="http://schemas.microsoft.com/office/drawing/2014/main" id="{9536C64C-A782-901F-ADE7-46F33F19F66D}"/>
              </a:ext>
            </a:extLst>
          </p:cNvPr>
          <p:cNvSpPr>
            <a:spLocks noGrp="1"/>
          </p:cNvSpPr>
          <p:nvPr>
            <p:ph type="subTitle" idx="1"/>
          </p:nvPr>
        </p:nvSpPr>
        <p:spPr>
          <a:xfrm>
            <a:off x="2209800" y="4018741"/>
            <a:ext cx="7772400" cy="837928"/>
          </a:xfrm>
        </p:spPr>
        <p:txBody>
          <a:bodyPr>
            <a:normAutofit/>
          </a:bodyPr>
          <a:lstStyle/>
          <a:p>
            <a:r>
              <a:rPr lang="es-MX" sz="2400" b="1" dirty="0">
                <a:solidFill>
                  <a:srgbClr val="002060"/>
                </a:solidFill>
              </a:rPr>
              <a:t>PLTGO. MALCOLM ISAIAS DURAND FLORES</a:t>
            </a:r>
            <a:endParaRPr lang="es-PE" sz="2400" b="1" dirty="0">
              <a:solidFill>
                <a:srgbClr val="002060"/>
              </a:solidFill>
            </a:endParaRPr>
          </a:p>
          <a:p>
            <a:r>
              <a:rPr lang="es-PE" sz="1400" b="1" dirty="0">
                <a:solidFill>
                  <a:srgbClr val="002060"/>
                </a:solidFill>
              </a:rPr>
              <a:t>Jefe</a:t>
            </a:r>
          </a:p>
        </p:txBody>
      </p:sp>
    </p:spTree>
    <p:extLst>
      <p:ext uri="{BB962C8B-B14F-4D97-AF65-F5344CB8AC3E}">
        <p14:creationId xmlns:p14="http://schemas.microsoft.com/office/powerpoint/2010/main" val="412442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232350"/>
            <a:ext cx="9340850" cy="788987"/>
          </a:xfrm>
        </p:spPr>
        <p:txBody>
          <a:bodyPr>
            <a:noAutofit/>
          </a:bodyPr>
          <a:lstStyle/>
          <a:p>
            <a:r>
              <a:rPr lang="es-MX" sz="4000" dirty="0"/>
              <a:t>2.7 META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99006" y="232350"/>
            <a:ext cx="10857527" cy="1292662"/>
          </a:xfrm>
          <a:prstGeom prst="rect">
            <a:avLst/>
          </a:prstGeom>
          <a:noFill/>
        </p:spPr>
        <p:txBody>
          <a:bodyPr wrap="square">
            <a:spAutoFit/>
          </a:bodyPr>
          <a:lstStyle/>
          <a:p>
            <a:pPr algn="ctr"/>
            <a:r>
              <a:rPr lang="es-MX" sz="2600" b="1" dirty="0"/>
              <a:t>CUADRO N°02</a:t>
            </a:r>
          </a:p>
          <a:p>
            <a:pPr algn="ctr"/>
            <a:r>
              <a:rPr lang="es-MX" sz="2600" b="1" dirty="0"/>
              <a:t>Indicador de la Actividad    </a:t>
            </a:r>
          </a:p>
          <a:p>
            <a:pPr algn="ctr"/>
            <a:r>
              <a:rPr lang="es-MX" sz="2600" b="1" dirty="0"/>
              <a:t>Número de Beneficiarios (Consolidado)</a:t>
            </a:r>
          </a:p>
        </p:txBody>
      </p:sp>
      <p:pic>
        <p:nvPicPr>
          <p:cNvPr id="5" name="Imagen 4">
            <a:extLst>
              <a:ext uri="{FF2B5EF4-FFF2-40B4-BE49-F238E27FC236}">
                <a16:creationId xmlns:a16="http://schemas.microsoft.com/office/drawing/2014/main" id="{F11B38AD-DE75-F365-FB10-E0DCB1B54B3D}"/>
              </a:ext>
            </a:extLst>
          </p:cNvPr>
          <p:cNvPicPr>
            <a:picLocks noChangeAspect="1"/>
          </p:cNvPicPr>
          <p:nvPr/>
        </p:nvPicPr>
        <p:blipFill>
          <a:blip r:embed="rId2"/>
          <a:stretch>
            <a:fillRect/>
          </a:stretch>
        </p:blipFill>
        <p:spPr>
          <a:xfrm>
            <a:off x="259005" y="2671656"/>
            <a:ext cx="11548863" cy="3702155"/>
          </a:xfrm>
          <a:prstGeom prst="rect">
            <a:avLst/>
          </a:prstGeom>
        </p:spPr>
      </p:pic>
    </p:spTree>
    <p:extLst>
      <p:ext uri="{BB962C8B-B14F-4D97-AF65-F5344CB8AC3E}">
        <p14:creationId xmlns:p14="http://schemas.microsoft.com/office/powerpoint/2010/main" val="265760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255065"/>
            <a:ext cx="9340850" cy="788987"/>
          </a:xfrm>
        </p:spPr>
        <p:txBody>
          <a:bodyPr>
            <a:noAutofit/>
          </a:bodyPr>
          <a:lstStyle/>
          <a:p>
            <a:r>
              <a:rPr lang="es-MX" sz="4000" dirty="0"/>
              <a:t>3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31895" y="295616"/>
            <a:ext cx="9135610" cy="707886"/>
          </a:xfrm>
          <a:prstGeom prst="rect">
            <a:avLst/>
          </a:prstGeom>
          <a:noFill/>
        </p:spPr>
        <p:txBody>
          <a:bodyPr wrap="square">
            <a:spAutoFit/>
          </a:bodyPr>
          <a:lstStyle/>
          <a:p>
            <a:r>
              <a:rPr lang="es-MX" sz="4000" b="1" dirty="0"/>
              <a:t>ESTADO SITUACIONAL</a:t>
            </a:r>
            <a:endParaRPr lang="es-PE" sz="4000" b="1"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0" y="1191683"/>
            <a:ext cx="12056533" cy="5016758"/>
          </a:xfrm>
          <a:prstGeom prst="rect">
            <a:avLst/>
          </a:prstGeom>
          <a:noFill/>
        </p:spPr>
        <p:txBody>
          <a:bodyPr wrap="square">
            <a:spAutoFit/>
          </a:bodyPr>
          <a:lstStyle/>
          <a:p>
            <a:r>
              <a:rPr lang="es-PE" sz="2400" dirty="0"/>
              <a:t>Equipo conformado por 39 locadores, cuentan con órdenes de servicio firmadas.</a:t>
            </a:r>
          </a:p>
          <a:p>
            <a:r>
              <a:rPr lang="es-PE" sz="2400" dirty="0"/>
              <a:t>Reuniones de coordinación y labore de campo. </a:t>
            </a:r>
          </a:p>
          <a:p>
            <a:r>
              <a:rPr lang="es-PE" sz="2400" dirty="0"/>
              <a:t>Acopio de información del avance físico y financiero.</a:t>
            </a:r>
          </a:p>
          <a:p>
            <a:r>
              <a:rPr lang="es-PE" sz="2400" dirty="0"/>
              <a:t>Adquisición de bienes y el servicio de lanzamiento en Logística.</a:t>
            </a:r>
          </a:p>
          <a:p>
            <a:r>
              <a:rPr lang="es-PE" sz="2400" dirty="0"/>
              <a:t>Fechas tentativas para el lanzamiento de la actividad: 24, 30 o 31 de mayo, en función de la contratación del servicio de lanzamiento de la actividad.</a:t>
            </a:r>
          </a:p>
          <a:p>
            <a:r>
              <a:rPr lang="es-PE" sz="2400" dirty="0"/>
              <a:t>Lugar del lanzamiento de la actividad:</a:t>
            </a:r>
          </a:p>
          <a:p>
            <a:r>
              <a:rPr lang="es-PE" sz="2400" dirty="0"/>
              <a:t> </a:t>
            </a:r>
            <a:r>
              <a:rPr lang="es-PE" sz="2400" b="1" dirty="0"/>
              <a:t>Palacio Inca de Oquendo (Cuenta con el visto bueno del jefe de OOBR)</a:t>
            </a:r>
          </a:p>
          <a:p>
            <a:r>
              <a:rPr lang="es-PE" sz="2400" dirty="0"/>
              <a:t> </a:t>
            </a:r>
            <a:r>
              <a:rPr lang="es-PE" sz="2400" u="sng" dirty="0"/>
              <a:t>Auditorio de la Gerencia de Desarrollo social por definir.</a:t>
            </a:r>
          </a:p>
          <a:p>
            <a:r>
              <a:rPr lang="es-PE" sz="2400" dirty="0"/>
              <a:t>Se ha previsto gestionar la documentación necesaria para contar con los permisos y solicitudes de bienes y materiales para lanzamiento de la actividad, en función al lugar del evento</a:t>
            </a:r>
            <a:r>
              <a:rPr lang="es-PE" sz="3200" dirty="0"/>
              <a:t>.</a:t>
            </a:r>
          </a:p>
        </p:txBody>
      </p:sp>
    </p:spTree>
    <p:extLst>
      <p:ext uri="{BB962C8B-B14F-4D97-AF65-F5344CB8AC3E}">
        <p14:creationId xmlns:p14="http://schemas.microsoft.com/office/powerpoint/2010/main" val="1145405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7473250D-E341-6E1F-2408-A8A9A9505CB2}"/>
              </a:ext>
            </a:extLst>
          </p:cNvPr>
          <p:cNvSpPr txBox="1">
            <a:spLocks/>
          </p:cNvSpPr>
          <p:nvPr/>
        </p:nvSpPr>
        <p:spPr>
          <a:xfrm>
            <a:off x="0" y="827838"/>
            <a:ext cx="10775572" cy="1788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8288" indent="-268288"/>
            <a:r>
              <a:rPr lang="es-MX" sz="2200" b="1" dirty="0">
                <a:solidFill>
                  <a:schemeClr val="bg1"/>
                </a:solidFill>
              </a:rPr>
              <a:t>3.1</a:t>
            </a:r>
            <a:r>
              <a:rPr lang="es-MX" sz="2200" dirty="0">
                <a:solidFill>
                  <a:schemeClr val="bg1"/>
                </a:solidFill>
              </a:rPr>
              <a:t> </a:t>
            </a:r>
            <a:r>
              <a:rPr lang="es-MX" sz="2200" b="1" dirty="0">
                <a:solidFill>
                  <a:schemeClr val="bg1"/>
                </a:solidFill>
              </a:rPr>
              <a:t>ACTIVIDADES OPERATIVAS APROBADAS:</a:t>
            </a:r>
            <a:endParaRPr lang="es-MX" sz="2200" dirty="0">
              <a:solidFill>
                <a:schemeClr val="bg1"/>
              </a:solidFill>
            </a:endParaRPr>
          </a:p>
          <a:p>
            <a:r>
              <a:rPr lang="es-MX" sz="2200" dirty="0">
                <a:solidFill>
                  <a:schemeClr val="bg1"/>
                </a:solidFill>
              </a:rPr>
              <a:t>		</a:t>
            </a:r>
          </a:p>
        </p:txBody>
      </p:sp>
      <p:sp>
        <p:nvSpPr>
          <p:cNvPr id="6" name="Título 1">
            <a:extLst>
              <a:ext uri="{FF2B5EF4-FFF2-40B4-BE49-F238E27FC236}">
                <a16:creationId xmlns:a16="http://schemas.microsoft.com/office/drawing/2014/main" id="{DF1C9E34-30DC-4E84-164F-AA1AA7B62E5C}"/>
              </a:ext>
            </a:extLst>
          </p:cNvPr>
          <p:cNvSpPr>
            <a:spLocks noGrp="1"/>
          </p:cNvSpPr>
          <p:nvPr>
            <p:ph type="title"/>
          </p:nvPr>
        </p:nvSpPr>
        <p:spPr>
          <a:xfrm>
            <a:off x="2726422" y="60773"/>
            <a:ext cx="5960689" cy="668712"/>
          </a:xfrm>
        </p:spPr>
        <p:txBody>
          <a:bodyPr>
            <a:normAutofit/>
          </a:bodyPr>
          <a:lstStyle/>
          <a:p>
            <a:pPr algn="ctr"/>
            <a:r>
              <a:rPr lang="es-MX" sz="3600" dirty="0"/>
              <a:t>ESTADO SITUACIONAL</a:t>
            </a:r>
            <a:endParaRPr lang="es-PE" sz="3600" dirty="0"/>
          </a:p>
        </p:txBody>
      </p:sp>
      <p:sp>
        <p:nvSpPr>
          <p:cNvPr id="3" name="CuadroTexto 2">
            <a:extLst>
              <a:ext uri="{FF2B5EF4-FFF2-40B4-BE49-F238E27FC236}">
                <a16:creationId xmlns:a16="http://schemas.microsoft.com/office/drawing/2014/main" id="{684D4DAF-A05D-A516-EC3F-0C89A3FB0FB4}"/>
              </a:ext>
            </a:extLst>
          </p:cNvPr>
          <p:cNvSpPr txBox="1"/>
          <p:nvPr/>
        </p:nvSpPr>
        <p:spPr>
          <a:xfrm>
            <a:off x="254000" y="1299843"/>
            <a:ext cx="11938000" cy="4801314"/>
          </a:xfrm>
          <a:prstGeom prst="rect">
            <a:avLst/>
          </a:prstGeom>
          <a:noFill/>
        </p:spPr>
        <p:txBody>
          <a:bodyPr wrap="square">
            <a:spAutoFit/>
          </a:bodyPr>
          <a:lstStyle/>
          <a:p>
            <a:r>
              <a:rPr lang="es-PE" sz="1800" b="1" dirty="0">
                <a:solidFill>
                  <a:schemeClr val="bg1"/>
                </a:solidFill>
              </a:rPr>
              <a:t>Capacitación para el fortalecimiento de habilidades comunicacionales y competencias motivacionales en los integrantes de los Comités Regionales de la Provincia Constitucional del Callao - 2024</a:t>
            </a:r>
            <a:r>
              <a:rPr lang="es-MX" sz="1800" dirty="0">
                <a:solidFill>
                  <a:schemeClr val="bg1"/>
                </a:solidFill>
              </a:rPr>
              <a:t>	</a:t>
            </a:r>
          </a:p>
          <a:p>
            <a:r>
              <a:rPr lang="es-MX" dirty="0">
                <a:solidFill>
                  <a:schemeClr val="bg1"/>
                </a:solidFill>
              </a:rPr>
              <a:t>	</a:t>
            </a:r>
            <a:r>
              <a:rPr lang="es-MX" sz="1800" dirty="0">
                <a:solidFill>
                  <a:schemeClr val="bg1"/>
                </a:solidFill>
              </a:rPr>
              <a:t>- Monto presupuestado: S/.394,353.00</a:t>
            </a:r>
          </a:p>
          <a:p>
            <a:r>
              <a:rPr lang="es-MX" sz="1800" dirty="0">
                <a:solidFill>
                  <a:schemeClr val="bg1"/>
                </a:solidFill>
              </a:rPr>
              <a:t>	- Fuente de Financiamiento: 18 Canon y </a:t>
            </a:r>
            <a:r>
              <a:rPr lang="es-MX" sz="1800" dirty="0" err="1">
                <a:solidFill>
                  <a:schemeClr val="bg1"/>
                </a:solidFill>
              </a:rPr>
              <a:t>Sobrecanon</a:t>
            </a:r>
            <a:r>
              <a:rPr lang="es-MX" sz="1800" dirty="0">
                <a:solidFill>
                  <a:schemeClr val="bg1"/>
                </a:solidFill>
              </a:rPr>
              <a:t>, Regalías, Renta</a:t>
            </a:r>
          </a:p>
          <a:p>
            <a:r>
              <a:rPr lang="es-MX" sz="1800" dirty="0">
                <a:solidFill>
                  <a:schemeClr val="bg1"/>
                </a:solidFill>
              </a:rPr>
              <a:t> 	 de Aduanas.</a:t>
            </a:r>
            <a:endParaRPr lang="es-PE" sz="1800" dirty="0">
              <a:solidFill>
                <a:schemeClr val="bg1"/>
              </a:solidFill>
            </a:endParaRPr>
          </a:p>
          <a:p>
            <a:r>
              <a:rPr lang="es-MX" sz="1800" dirty="0">
                <a:solidFill>
                  <a:schemeClr val="bg1"/>
                </a:solidFill>
              </a:rPr>
              <a:t>	- </a:t>
            </a:r>
            <a:r>
              <a:rPr lang="es-MX" sz="1800" dirty="0" err="1">
                <a:solidFill>
                  <a:schemeClr val="bg1"/>
                </a:solidFill>
              </a:rPr>
              <a:t>N°</a:t>
            </a:r>
            <a:r>
              <a:rPr lang="es-MX" sz="1800" dirty="0">
                <a:solidFill>
                  <a:schemeClr val="bg1"/>
                </a:solidFill>
              </a:rPr>
              <a:t> de Beneficiarios: 1,500 ciudadanos integrantes de los Comités </a:t>
            </a:r>
          </a:p>
          <a:p>
            <a:r>
              <a:rPr lang="es-MX" sz="1800" dirty="0">
                <a:solidFill>
                  <a:schemeClr val="bg1"/>
                </a:solidFill>
              </a:rPr>
              <a:t>	 Regionales.</a:t>
            </a:r>
          </a:p>
          <a:p>
            <a:r>
              <a:rPr lang="es-MX" sz="1800" dirty="0">
                <a:solidFill>
                  <a:schemeClr val="bg1"/>
                </a:solidFill>
              </a:rPr>
              <a:t>	- Horizonte de tiempo ejecución de la actividad: 6 meses</a:t>
            </a:r>
          </a:p>
          <a:p>
            <a:r>
              <a:rPr lang="es-MX" sz="1800" dirty="0">
                <a:solidFill>
                  <a:schemeClr val="bg1"/>
                </a:solidFill>
              </a:rPr>
              <a:t>	- Estado Situacional:</a:t>
            </a:r>
            <a:r>
              <a:rPr lang="es-MX" dirty="0">
                <a:solidFill>
                  <a:schemeClr val="bg1"/>
                </a:solidFill>
              </a:rPr>
              <a:t> </a:t>
            </a:r>
            <a:r>
              <a:rPr lang="es-MX" sz="1800" dirty="0">
                <a:solidFill>
                  <a:schemeClr val="bg1"/>
                </a:solidFill>
              </a:rPr>
              <a:t>.</a:t>
            </a:r>
            <a:r>
              <a:rPr lang="es-PE" sz="1800" dirty="0">
                <a:solidFill>
                  <a:schemeClr val="bg1"/>
                </a:solidFill>
              </a:rPr>
              <a:t> En proceso de indagación de mercado, fecha probable del lanzamiento</a:t>
            </a:r>
          </a:p>
          <a:p>
            <a:r>
              <a:rPr lang="es-PE" sz="1800" dirty="0">
                <a:solidFill>
                  <a:schemeClr val="bg1"/>
                </a:solidFill>
              </a:rPr>
              <a:t>                 de la actividad es el 20/05/2024, en tanto se culmina la emisión de las ordenes de servicios y</a:t>
            </a:r>
          </a:p>
          <a:p>
            <a:r>
              <a:rPr lang="es-PE" sz="1800" dirty="0">
                <a:solidFill>
                  <a:schemeClr val="bg1"/>
                </a:solidFill>
              </a:rPr>
              <a:t>                 las órdenes de compra a cargo de la Oficina de Logística. </a:t>
            </a:r>
          </a:p>
          <a:p>
            <a:endParaRPr lang="es-MX" sz="1800" dirty="0">
              <a:solidFill>
                <a:schemeClr val="bg1"/>
              </a:solidFill>
            </a:endParaRPr>
          </a:p>
          <a:p>
            <a:pPr marL="358775" indent="-358775">
              <a:buFont typeface="Courier New" panose="02070309020205020404" pitchFamily="49" charset="0"/>
              <a:buChar char="o"/>
            </a:pPr>
            <a:r>
              <a:rPr lang="es-MX" sz="1800" dirty="0">
                <a:solidFill>
                  <a:schemeClr val="bg1"/>
                </a:solidFill>
              </a:rPr>
              <a:t>Logros (metas físicas y financieras) y avances (avance porcentual de lo programado) por cada actividad: </a:t>
            </a:r>
            <a:r>
              <a:rPr lang="es-MX" sz="1800" b="1" dirty="0">
                <a:solidFill>
                  <a:schemeClr val="bg1"/>
                </a:solidFill>
              </a:rPr>
              <a:t>No aplica  por cuanto se encuentra en los actos previos al inicio</a:t>
            </a:r>
            <a:r>
              <a:rPr lang="es-MX" sz="1800" dirty="0">
                <a:solidFill>
                  <a:schemeClr val="bg1"/>
                </a:solidFill>
              </a:rPr>
              <a:t>.</a:t>
            </a:r>
          </a:p>
          <a:p>
            <a:r>
              <a:rPr lang="es-MX" sz="1800" dirty="0">
                <a:solidFill>
                  <a:schemeClr val="bg1"/>
                </a:solidFill>
              </a:rPr>
              <a:t> </a:t>
            </a:r>
          </a:p>
          <a:p>
            <a:pPr marL="285750" indent="-285750">
              <a:buFont typeface="Courier New" panose="02070309020205020404" pitchFamily="49" charset="0"/>
              <a:buChar char="o"/>
            </a:pPr>
            <a:r>
              <a:rPr lang="es-MX" sz="1800" dirty="0">
                <a:solidFill>
                  <a:schemeClr val="bg1"/>
                </a:solidFill>
              </a:rPr>
              <a:t>Fotografías de la actividad: </a:t>
            </a:r>
            <a:r>
              <a:rPr lang="es-MX" sz="1800" b="1" dirty="0">
                <a:solidFill>
                  <a:schemeClr val="bg1"/>
                </a:solidFill>
              </a:rPr>
              <a:t>No aplica</a:t>
            </a:r>
            <a:r>
              <a:rPr lang="es-MX" sz="1800" dirty="0">
                <a:solidFill>
                  <a:schemeClr val="bg1"/>
                </a:solidFill>
              </a:rPr>
              <a:t>. </a:t>
            </a:r>
            <a:endParaRPr lang="es-PE" dirty="0"/>
          </a:p>
        </p:txBody>
      </p:sp>
    </p:spTree>
    <p:extLst>
      <p:ext uri="{BB962C8B-B14F-4D97-AF65-F5344CB8AC3E}">
        <p14:creationId xmlns:p14="http://schemas.microsoft.com/office/powerpoint/2010/main" val="2027140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255065"/>
            <a:ext cx="9340850" cy="788987"/>
          </a:xfrm>
        </p:spPr>
        <p:txBody>
          <a:bodyPr>
            <a:noAutofit/>
          </a:bodyPr>
          <a:lstStyle/>
          <a:p>
            <a:r>
              <a:rPr lang="es-MX" sz="4000" dirty="0"/>
              <a:t>3.2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31895" y="295616"/>
            <a:ext cx="9135610" cy="707886"/>
          </a:xfrm>
          <a:prstGeom prst="rect">
            <a:avLst/>
          </a:prstGeom>
          <a:noFill/>
        </p:spPr>
        <p:txBody>
          <a:bodyPr wrap="square">
            <a:spAutoFit/>
          </a:bodyPr>
          <a:lstStyle/>
          <a:p>
            <a:r>
              <a:rPr lang="es-MX" sz="4000" b="1" dirty="0"/>
              <a:t>ESTADO SITUACIONAL</a:t>
            </a:r>
            <a:endParaRPr lang="es-PE" sz="4000" b="1" dirty="0"/>
          </a:p>
        </p:txBody>
      </p:sp>
      <p:pic>
        <p:nvPicPr>
          <p:cNvPr id="10" name="Imagen 9">
            <a:extLst>
              <a:ext uri="{FF2B5EF4-FFF2-40B4-BE49-F238E27FC236}">
                <a16:creationId xmlns:a16="http://schemas.microsoft.com/office/drawing/2014/main" id="{1E452FFE-737F-610E-17AD-06292E7DDBF2}"/>
              </a:ext>
            </a:extLst>
          </p:cNvPr>
          <p:cNvPicPr>
            <a:picLocks noChangeAspect="1"/>
          </p:cNvPicPr>
          <p:nvPr/>
        </p:nvPicPr>
        <p:blipFill>
          <a:blip r:embed="rId2"/>
          <a:stretch>
            <a:fillRect/>
          </a:stretch>
        </p:blipFill>
        <p:spPr>
          <a:xfrm>
            <a:off x="1434517" y="1084603"/>
            <a:ext cx="6040074" cy="4606650"/>
          </a:xfrm>
          <a:prstGeom prst="rect">
            <a:avLst/>
          </a:prstGeom>
        </p:spPr>
      </p:pic>
      <p:sp>
        <p:nvSpPr>
          <p:cNvPr id="11" name="CuadroTexto 10">
            <a:extLst>
              <a:ext uri="{FF2B5EF4-FFF2-40B4-BE49-F238E27FC236}">
                <a16:creationId xmlns:a16="http://schemas.microsoft.com/office/drawing/2014/main" id="{1FC6E17F-612E-364A-3B1D-D076D92079E6}"/>
              </a:ext>
            </a:extLst>
          </p:cNvPr>
          <p:cNvSpPr txBox="1"/>
          <p:nvPr/>
        </p:nvSpPr>
        <p:spPr>
          <a:xfrm>
            <a:off x="1560352" y="5847127"/>
            <a:ext cx="5285065" cy="276999"/>
          </a:xfrm>
          <a:prstGeom prst="rect">
            <a:avLst/>
          </a:prstGeom>
          <a:noFill/>
        </p:spPr>
        <p:txBody>
          <a:bodyPr wrap="square" rtlCol="0">
            <a:spAutoFit/>
          </a:bodyPr>
          <a:lstStyle/>
          <a:p>
            <a:r>
              <a:rPr lang="es-MX" sz="1200" b="1" dirty="0">
                <a:solidFill>
                  <a:schemeClr val="bg2">
                    <a:lumMod val="10000"/>
                  </a:schemeClr>
                </a:solidFill>
              </a:rPr>
              <a:t>Fuente: Oficina de Organizaciones de Bases Regionales</a:t>
            </a:r>
            <a:endParaRPr lang="es-PE" sz="1200" b="1" dirty="0">
              <a:solidFill>
                <a:schemeClr val="bg2">
                  <a:lumMod val="10000"/>
                </a:schemeClr>
              </a:solidFill>
            </a:endParaRPr>
          </a:p>
        </p:txBody>
      </p:sp>
    </p:spTree>
    <p:extLst>
      <p:ext uri="{BB962C8B-B14F-4D97-AF65-F5344CB8AC3E}">
        <p14:creationId xmlns:p14="http://schemas.microsoft.com/office/powerpoint/2010/main" val="4140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F02648-5669-2904-EBA5-1AC5D00927AE}"/>
              </a:ext>
            </a:extLst>
          </p:cNvPr>
          <p:cNvSpPr/>
          <p:nvPr/>
        </p:nvSpPr>
        <p:spPr>
          <a:xfrm>
            <a:off x="0" y="-105833"/>
            <a:ext cx="12192000" cy="6963833"/>
          </a:xfrm>
          <a:prstGeom prst="rect">
            <a:avLst/>
          </a:prstGeom>
          <a:solidFill>
            <a:srgbClr val="084076"/>
          </a:solidFill>
          <a:ln>
            <a:solidFill>
              <a:srgbClr val="084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s-PE" sz="2400" kern="0">
              <a:sym typeface="Arial"/>
            </a:endParaRPr>
          </a:p>
        </p:txBody>
      </p:sp>
      <p:sp>
        <p:nvSpPr>
          <p:cNvPr id="22531" name="Título 4">
            <a:extLst>
              <a:ext uri="{FF2B5EF4-FFF2-40B4-BE49-F238E27FC236}">
                <a16:creationId xmlns:a16="http://schemas.microsoft.com/office/drawing/2014/main" id="{AE1399D4-C009-B220-D5F1-05FAAE491745}"/>
              </a:ext>
            </a:extLst>
          </p:cNvPr>
          <p:cNvSpPr>
            <a:spLocks noGrp="1" noChangeArrowheads="1"/>
          </p:cNvSpPr>
          <p:nvPr>
            <p:ph type="title"/>
          </p:nvPr>
        </p:nvSpPr>
        <p:spPr>
          <a:xfrm>
            <a:off x="831851" y="1718733"/>
            <a:ext cx="9182100" cy="2144184"/>
          </a:xfrm>
        </p:spPr>
        <p:txBody>
          <a:bodyPr/>
          <a:lstStyle/>
          <a:p>
            <a:pPr algn="ctr" eaLnBrk="1" hangingPunct="1"/>
            <a:r>
              <a:rPr lang="es-MX" altLang="es-PE" sz="3733" dirty="0">
                <a:solidFill>
                  <a:schemeClr val="bg1"/>
                </a:solidFill>
                <a:latin typeface="Montserrat Black" panose="00000A00000000000000" pitchFamily="2" charset="0"/>
              </a:rPr>
              <a:t>PROGRAMACIÓN DE ACCIONES CÍVICAS PARA EL AÑO 2024</a:t>
            </a:r>
            <a:endParaRPr lang="es-PE" altLang="es-PE" sz="3733" dirty="0">
              <a:solidFill>
                <a:schemeClr val="bg1"/>
              </a:solidFill>
              <a:latin typeface="Montserrat Black" panose="00000A00000000000000" pitchFamily="2" charset="0"/>
            </a:endParaRPr>
          </a:p>
        </p:txBody>
      </p:sp>
      <p:pic>
        <p:nvPicPr>
          <p:cNvPr id="22532" name="Gráfico 5">
            <a:extLst>
              <a:ext uri="{FF2B5EF4-FFF2-40B4-BE49-F238E27FC236}">
                <a16:creationId xmlns:a16="http://schemas.microsoft.com/office/drawing/2014/main" id="{64FF82F0-6044-A7BE-0A8C-937078343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301" y="241300"/>
            <a:ext cx="2307167" cy="12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484188"/>
            <a:ext cx="9340850" cy="788987"/>
          </a:xfrm>
        </p:spPr>
        <p:txBody>
          <a:bodyPr>
            <a:noAutofit/>
          </a:bodyPr>
          <a:lstStyle/>
          <a:p>
            <a:r>
              <a:rPr lang="es-MX" sz="4000" dirty="0"/>
              <a:t>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48206" y="170795"/>
            <a:ext cx="9135610" cy="1323439"/>
          </a:xfrm>
          <a:prstGeom prst="rect">
            <a:avLst/>
          </a:prstGeom>
          <a:noFill/>
        </p:spPr>
        <p:txBody>
          <a:bodyPr wrap="square">
            <a:spAutoFit/>
          </a:bodyPr>
          <a:lstStyle/>
          <a:p>
            <a:pPr algn="ctr"/>
            <a:r>
              <a:rPr lang="es-MX" sz="4000" b="1" dirty="0"/>
              <a:t>4. Programación de Acciones Cívicas 2024</a:t>
            </a:r>
            <a:endParaRPr lang="es-PE" sz="2600" b="1" dirty="0"/>
          </a:p>
        </p:txBody>
      </p:sp>
      <p:sp>
        <p:nvSpPr>
          <p:cNvPr id="3" name="Rectangle 2">
            <a:extLst>
              <a:ext uri="{FF2B5EF4-FFF2-40B4-BE49-F238E27FC236}">
                <a16:creationId xmlns:a16="http://schemas.microsoft.com/office/drawing/2014/main" id="{47523FAA-02EE-E76F-CA88-539F654244A0}"/>
              </a:ext>
            </a:extLst>
          </p:cNvPr>
          <p:cNvSpPr>
            <a:spLocks noChangeArrowheads="1"/>
          </p:cNvSpPr>
          <p:nvPr/>
        </p:nvSpPr>
        <p:spPr bwMode="auto">
          <a:xfrm>
            <a:off x="0" y="890706"/>
            <a:ext cx="143675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s-PE"/>
          </a:p>
        </p:txBody>
      </p:sp>
      <p:sp>
        <p:nvSpPr>
          <p:cNvPr id="6" name="Rectangle 2">
            <a:extLst>
              <a:ext uri="{FF2B5EF4-FFF2-40B4-BE49-F238E27FC236}">
                <a16:creationId xmlns:a16="http://schemas.microsoft.com/office/drawing/2014/main" id="{96F1E093-0BC1-EBA2-AB64-98464C4295BC}"/>
              </a:ext>
            </a:extLst>
          </p:cNvPr>
          <p:cNvSpPr>
            <a:spLocks noChangeArrowheads="1"/>
          </p:cNvSpPr>
          <p:nvPr/>
        </p:nvSpPr>
        <p:spPr bwMode="auto">
          <a:xfrm>
            <a:off x="0" y="728132"/>
            <a:ext cx="141845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graphicFrame>
        <p:nvGraphicFramePr>
          <p:cNvPr id="7" name="Objeto 6">
            <a:extLst>
              <a:ext uri="{FF2B5EF4-FFF2-40B4-BE49-F238E27FC236}">
                <a16:creationId xmlns:a16="http://schemas.microsoft.com/office/drawing/2014/main" id="{12076EFB-CE1E-043C-FF04-75A0BBDA195A}"/>
              </a:ext>
            </a:extLst>
          </p:cNvPr>
          <p:cNvGraphicFramePr>
            <a:graphicFrameLocks noChangeAspect="1"/>
          </p:cNvGraphicFramePr>
          <p:nvPr>
            <p:extLst>
              <p:ext uri="{D42A27DB-BD31-4B8C-83A1-F6EECF244321}">
                <p14:modId xmlns:p14="http://schemas.microsoft.com/office/powerpoint/2010/main" val="2555259303"/>
              </p:ext>
            </p:extLst>
          </p:nvPr>
        </p:nvGraphicFramePr>
        <p:xfrm>
          <a:off x="29796" y="1732086"/>
          <a:ext cx="11802377" cy="2464288"/>
        </p:xfrm>
        <a:graphic>
          <a:graphicData uri="http://schemas.openxmlformats.org/presentationml/2006/ole">
            <mc:AlternateContent xmlns:mc="http://schemas.openxmlformats.org/markup-compatibility/2006">
              <mc:Choice xmlns:v="urn:schemas-microsoft-com:vml" Requires="v">
                <p:oleObj name="Worksheet" r:id="rId2" imgW="8505990" imgH="2285842" progId="Excel.Sheet.12">
                  <p:embed/>
                </p:oleObj>
              </mc:Choice>
              <mc:Fallback>
                <p:oleObj name="Worksheet" r:id="rId2" imgW="8505990" imgH="2285842" progId="Excel.Sheet.12">
                  <p:embed/>
                  <p:pic>
                    <p:nvPicPr>
                      <p:cNvPr id="7" name="Objeto 6">
                        <a:extLst>
                          <a:ext uri="{FF2B5EF4-FFF2-40B4-BE49-F238E27FC236}">
                            <a16:creationId xmlns:a16="http://schemas.microsoft.com/office/drawing/2014/main" id="{12076EFB-CE1E-043C-FF04-75A0BBDA195A}"/>
                          </a:ext>
                        </a:extLst>
                      </p:cNvPr>
                      <p:cNvPicPr>
                        <a:picLocks noChangeAspect="1" noChangeArrowheads="1"/>
                      </p:cNvPicPr>
                      <p:nvPr/>
                    </p:nvPicPr>
                    <p:blipFill>
                      <a:blip r:embed="rId3"/>
                      <a:srcRect/>
                      <a:stretch>
                        <a:fillRect/>
                      </a:stretch>
                    </p:blipFill>
                    <p:spPr bwMode="auto">
                      <a:xfrm>
                        <a:off x="29796" y="1732086"/>
                        <a:ext cx="11802377" cy="2464288"/>
                      </a:xfrm>
                      <a:prstGeom prst="rect">
                        <a:avLst/>
                      </a:prstGeom>
                      <a:noFill/>
                    </p:spPr>
                  </p:pic>
                </p:oleObj>
              </mc:Fallback>
            </mc:AlternateContent>
          </a:graphicData>
        </a:graphic>
      </p:graphicFrame>
    </p:spTree>
    <p:extLst>
      <p:ext uri="{BB962C8B-B14F-4D97-AF65-F5344CB8AC3E}">
        <p14:creationId xmlns:p14="http://schemas.microsoft.com/office/powerpoint/2010/main" val="60309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484188"/>
            <a:ext cx="9340850" cy="788987"/>
          </a:xfrm>
        </p:spPr>
        <p:txBody>
          <a:bodyPr>
            <a:noAutofit/>
          </a:bodyPr>
          <a:lstStyle/>
          <a:p>
            <a:r>
              <a:rPr lang="es-MX" sz="4000" dirty="0"/>
              <a:t>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029673" y="3182778"/>
            <a:ext cx="9135610" cy="707886"/>
          </a:xfrm>
          <a:prstGeom prst="rect">
            <a:avLst/>
          </a:prstGeom>
          <a:noFill/>
        </p:spPr>
        <p:txBody>
          <a:bodyPr wrap="square">
            <a:spAutoFit/>
          </a:bodyPr>
          <a:lstStyle/>
          <a:p>
            <a:pPr algn="ctr"/>
            <a:r>
              <a:rPr lang="es-MX" sz="4000" b="1" dirty="0"/>
              <a:t>GRACIAS</a:t>
            </a:r>
            <a:endParaRPr lang="es-PE" sz="2600" b="1" dirty="0"/>
          </a:p>
        </p:txBody>
      </p:sp>
    </p:spTree>
    <p:extLst>
      <p:ext uri="{BB962C8B-B14F-4D97-AF65-F5344CB8AC3E}">
        <p14:creationId xmlns:p14="http://schemas.microsoft.com/office/powerpoint/2010/main" val="101455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p:nvPr>
        </p:nvSpPr>
        <p:spPr>
          <a:xfrm>
            <a:off x="770965" y="2259107"/>
            <a:ext cx="10488705" cy="1816194"/>
          </a:xfrm>
        </p:spPr>
        <p:txBody>
          <a:bodyPr>
            <a:noAutofit/>
          </a:bodyPr>
          <a:lstStyle/>
          <a:p>
            <a:pPr algn="ctr"/>
            <a:r>
              <a:rPr lang="es-MX" sz="4000" dirty="0"/>
              <a:t>Actividades Operativas al mes de Mayo 2024 </a:t>
            </a:r>
            <a:endParaRPr lang="es-PE" sz="4000" dirty="0"/>
          </a:p>
        </p:txBody>
      </p:sp>
      <p:sp>
        <p:nvSpPr>
          <p:cNvPr id="3" name="CuadroTexto 2">
            <a:extLst>
              <a:ext uri="{FF2B5EF4-FFF2-40B4-BE49-F238E27FC236}">
                <a16:creationId xmlns:a16="http://schemas.microsoft.com/office/drawing/2014/main" id="{CAD9A96D-07F9-C3BA-A574-026FC8656C3F}"/>
              </a:ext>
            </a:extLst>
          </p:cNvPr>
          <p:cNvSpPr txBox="1"/>
          <p:nvPr/>
        </p:nvSpPr>
        <p:spPr>
          <a:xfrm>
            <a:off x="770966" y="495656"/>
            <a:ext cx="8398672" cy="923330"/>
          </a:xfrm>
          <a:prstGeom prst="rect">
            <a:avLst/>
          </a:prstGeom>
          <a:noFill/>
        </p:spPr>
        <p:txBody>
          <a:bodyPr wrap="square" rtlCol="0">
            <a:spAutoFit/>
          </a:bodyPr>
          <a:lstStyle/>
          <a:p>
            <a:r>
              <a:rPr lang="es-MX" b="1" dirty="0"/>
              <a:t>ESTADO SITUACIONAL DE LAS ACTIVIDADES OPERATIVAS DE LA OFICINA DE ORGANIZACIONES DE BASES REGIONALES AL 13/05/2024</a:t>
            </a:r>
            <a:endParaRPr lang="es-PE" b="1" dirty="0"/>
          </a:p>
        </p:txBody>
      </p:sp>
    </p:spTree>
    <p:extLst>
      <p:ext uri="{BB962C8B-B14F-4D97-AF65-F5344CB8AC3E}">
        <p14:creationId xmlns:p14="http://schemas.microsoft.com/office/powerpoint/2010/main" val="546101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7473250D-E341-6E1F-2408-A8A9A9505CB2}"/>
              </a:ext>
            </a:extLst>
          </p:cNvPr>
          <p:cNvSpPr txBox="1">
            <a:spLocks/>
          </p:cNvSpPr>
          <p:nvPr/>
        </p:nvSpPr>
        <p:spPr>
          <a:xfrm>
            <a:off x="0" y="668712"/>
            <a:ext cx="12022667" cy="56150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8288" indent="-268288"/>
            <a:r>
              <a:rPr lang="es-MX" sz="2200" b="1" dirty="0">
                <a:solidFill>
                  <a:schemeClr val="bg1"/>
                </a:solidFill>
              </a:rPr>
              <a:t>1. Actividad operativa tipo I</a:t>
            </a:r>
            <a:r>
              <a:rPr lang="es-MX" sz="2200" dirty="0">
                <a:solidFill>
                  <a:schemeClr val="bg1"/>
                </a:solidFill>
              </a:rPr>
              <a:t>:</a:t>
            </a:r>
          </a:p>
          <a:p>
            <a:r>
              <a:rPr lang="es-MX" sz="2200" dirty="0">
                <a:solidFill>
                  <a:schemeClr val="bg1"/>
                </a:solidFill>
              </a:rPr>
              <a:t>	- Unidad Orgánica:  </a:t>
            </a:r>
            <a:r>
              <a:rPr lang="es-MX" sz="2200" b="1" dirty="0">
                <a:solidFill>
                  <a:schemeClr val="bg1"/>
                </a:solidFill>
              </a:rPr>
              <a:t>Oficina de Organizaciones de Bases Regionales</a:t>
            </a:r>
          </a:p>
          <a:p>
            <a:r>
              <a:rPr lang="es-MX" sz="2200" dirty="0">
                <a:solidFill>
                  <a:schemeClr val="bg1"/>
                </a:solidFill>
              </a:rPr>
              <a:t>	- Nombre de la Actividad: </a:t>
            </a:r>
            <a:r>
              <a:rPr lang="es-MX" sz="2200" b="1" dirty="0">
                <a:solidFill>
                  <a:schemeClr val="bg1"/>
                </a:solidFill>
              </a:rPr>
              <a:t>Gestión administrativa</a:t>
            </a:r>
          </a:p>
          <a:p>
            <a:r>
              <a:rPr lang="es-MX" sz="2200" dirty="0">
                <a:solidFill>
                  <a:schemeClr val="bg1"/>
                </a:solidFill>
              </a:rPr>
              <a:t>	- Presupuesto Institucional Modificado: </a:t>
            </a:r>
            <a:r>
              <a:rPr lang="es-MX" sz="2200" b="1" dirty="0">
                <a:solidFill>
                  <a:schemeClr val="bg1"/>
                </a:solidFill>
              </a:rPr>
              <a:t>S/.697,050.00</a:t>
            </a:r>
          </a:p>
          <a:p>
            <a:r>
              <a:rPr lang="es-MX" sz="2200" dirty="0">
                <a:solidFill>
                  <a:schemeClr val="bg1"/>
                </a:solidFill>
              </a:rPr>
              <a:t>	- Gastos ejecutados devengados 13/05/2024: </a:t>
            </a:r>
            <a:r>
              <a:rPr lang="es-MX" sz="2200" b="1" dirty="0">
                <a:solidFill>
                  <a:schemeClr val="bg1"/>
                </a:solidFill>
              </a:rPr>
              <a:t>S/. 420,010.00 (60.3% de avance)</a:t>
            </a:r>
          </a:p>
          <a:p>
            <a:r>
              <a:rPr lang="es-MX" sz="2200" dirty="0">
                <a:solidFill>
                  <a:schemeClr val="bg1"/>
                </a:solidFill>
              </a:rPr>
              <a:t>	- Fuente de Financiamiento: </a:t>
            </a:r>
            <a:r>
              <a:rPr lang="es-MX" sz="2200" b="1" dirty="0">
                <a:solidFill>
                  <a:schemeClr val="bg1"/>
                </a:solidFill>
              </a:rPr>
              <a:t>09 Recursos Directamente Recaudados</a:t>
            </a:r>
            <a:r>
              <a:rPr lang="es-MX" sz="2200" dirty="0">
                <a:solidFill>
                  <a:schemeClr val="bg1"/>
                </a:solidFill>
              </a:rPr>
              <a:t> y </a:t>
            </a:r>
          </a:p>
          <a:p>
            <a:r>
              <a:rPr lang="es-MX" sz="2200" dirty="0">
                <a:solidFill>
                  <a:schemeClr val="bg1"/>
                </a:solidFill>
              </a:rPr>
              <a:t>               </a:t>
            </a:r>
            <a:r>
              <a:rPr lang="es-MX" sz="2200" b="1" dirty="0">
                <a:solidFill>
                  <a:schemeClr val="bg1"/>
                </a:solidFill>
              </a:rPr>
              <a:t>18 Canon y </a:t>
            </a:r>
            <a:r>
              <a:rPr lang="es-MX" sz="2200" b="1" dirty="0" err="1">
                <a:solidFill>
                  <a:schemeClr val="bg1"/>
                </a:solidFill>
              </a:rPr>
              <a:t>Sobrecanon</a:t>
            </a:r>
            <a:r>
              <a:rPr lang="es-MX" sz="2200" b="1" dirty="0">
                <a:solidFill>
                  <a:schemeClr val="bg1"/>
                </a:solidFill>
              </a:rPr>
              <a:t>, Regalías, Renta de Aduanas</a:t>
            </a:r>
            <a:r>
              <a:rPr lang="es-MX" sz="2200" dirty="0">
                <a:solidFill>
                  <a:schemeClr val="bg1"/>
                </a:solidFill>
              </a:rPr>
              <a:t>.</a:t>
            </a:r>
            <a:endParaRPr lang="es-PE" sz="2200" dirty="0">
              <a:solidFill>
                <a:schemeClr val="bg1"/>
              </a:solidFill>
            </a:endParaRPr>
          </a:p>
          <a:p>
            <a:r>
              <a:rPr lang="es-MX" sz="2200" dirty="0">
                <a:solidFill>
                  <a:schemeClr val="bg1"/>
                </a:solidFill>
              </a:rPr>
              <a:t>	- Beneficiarios: </a:t>
            </a:r>
            <a:r>
              <a:rPr lang="es-MX" sz="2200" b="1" dirty="0">
                <a:solidFill>
                  <a:schemeClr val="bg1"/>
                </a:solidFill>
              </a:rPr>
              <a:t>1,600 ciudadanos entre integrantes de los Comités </a:t>
            </a:r>
          </a:p>
          <a:p>
            <a:r>
              <a:rPr lang="es-MX" sz="2200" b="1" dirty="0">
                <a:solidFill>
                  <a:schemeClr val="bg1"/>
                </a:solidFill>
              </a:rPr>
              <a:t>	 Regionales y población en general atendidos en las campañas médicas.</a:t>
            </a:r>
          </a:p>
          <a:p>
            <a:r>
              <a:rPr lang="es-MX" sz="2200" dirty="0">
                <a:solidFill>
                  <a:schemeClr val="bg1"/>
                </a:solidFill>
              </a:rPr>
              <a:t>	- Horizonte de tiempo de la actividad: </a:t>
            </a:r>
            <a:r>
              <a:rPr lang="es-MX" sz="2200" b="1" dirty="0">
                <a:solidFill>
                  <a:schemeClr val="bg1"/>
                </a:solidFill>
              </a:rPr>
              <a:t>12 meses</a:t>
            </a:r>
          </a:p>
          <a:p>
            <a:r>
              <a:rPr lang="es-MX" sz="2200" dirty="0">
                <a:solidFill>
                  <a:schemeClr val="bg1"/>
                </a:solidFill>
              </a:rPr>
              <a:t>	- Estado Situacional: </a:t>
            </a:r>
            <a:r>
              <a:rPr lang="es-MX" sz="2200" b="1" dirty="0">
                <a:solidFill>
                  <a:schemeClr val="bg1"/>
                </a:solidFill>
              </a:rPr>
              <a:t>Ejecución la contratación de bienes y servicios referid</a:t>
            </a:r>
          </a:p>
          <a:p>
            <a:r>
              <a:rPr lang="es-MX" sz="2200" b="1" dirty="0">
                <a:solidFill>
                  <a:schemeClr val="bg1"/>
                </a:solidFill>
              </a:rPr>
              <a:t>              a los gastos operativos y administrativos de la unidad orgánica</a:t>
            </a:r>
            <a:r>
              <a:rPr lang="es-MX" sz="2200" dirty="0">
                <a:solidFill>
                  <a:schemeClr val="bg1"/>
                </a:solidFill>
              </a:rPr>
              <a:t>.</a:t>
            </a:r>
          </a:p>
          <a:p>
            <a:pPr marL="358775" indent="-358775">
              <a:buFont typeface="Arial" panose="020B0604020202020204" pitchFamily="34" charset="0"/>
              <a:buChar char="•"/>
            </a:pPr>
            <a:r>
              <a:rPr lang="es-MX" sz="2200" dirty="0">
                <a:solidFill>
                  <a:schemeClr val="bg1"/>
                </a:solidFill>
              </a:rPr>
              <a:t>Logros: </a:t>
            </a:r>
            <a:r>
              <a:rPr lang="es-MX" sz="2200" b="1" dirty="0">
                <a:solidFill>
                  <a:schemeClr val="bg1"/>
                </a:solidFill>
              </a:rPr>
              <a:t>al 30 de abril se emitieron 527 documentos, que representa el 18% de la meta programada de 3,000 documentos a emitirse en el año 2024</a:t>
            </a:r>
            <a:r>
              <a:rPr lang="es-MX" sz="2200" dirty="0">
                <a:solidFill>
                  <a:schemeClr val="bg1"/>
                </a:solidFill>
              </a:rPr>
              <a:t>.</a:t>
            </a:r>
          </a:p>
          <a:p>
            <a:pPr marL="342900" indent="-342900">
              <a:buFont typeface="Arial" panose="020B0604020202020204" pitchFamily="34" charset="0"/>
              <a:buChar char="•"/>
            </a:pPr>
            <a:r>
              <a:rPr lang="es-MX" sz="2200" dirty="0">
                <a:solidFill>
                  <a:schemeClr val="bg1"/>
                </a:solidFill>
              </a:rPr>
              <a:t>Fotografías de la actividad. </a:t>
            </a:r>
            <a:r>
              <a:rPr lang="es-MX" sz="2200" b="1" dirty="0">
                <a:solidFill>
                  <a:schemeClr val="bg1"/>
                </a:solidFill>
              </a:rPr>
              <a:t>Según se muestra seguidamente:</a:t>
            </a:r>
            <a:endParaRPr lang="es-MX" sz="2200" dirty="0">
              <a:solidFill>
                <a:schemeClr val="bg1"/>
              </a:solidFill>
            </a:endParaRPr>
          </a:p>
        </p:txBody>
      </p:sp>
      <p:sp>
        <p:nvSpPr>
          <p:cNvPr id="6" name="Título 1">
            <a:extLst>
              <a:ext uri="{FF2B5EF4-FFF2-40B4-BE49-F238E27FC236}">
                <a16:creationId xmlns:a16="http://schemas.microsoft.com/office/drawing/2014/main" id="{DF1C9E34-30DC-4E84-164F-AA1AA7B62E5C}"/>
              </a:ext>
            </a:extLst>
          </p:cNvPr>
          <p:cNvSpPr>
            <a:spLocks noGrp="1"/>
          </p:cNvSpPr>
          <p:nvPr>
            <p:ph type="title"/>
          </p:nvPr>
        </p:nvSpPr>
        <p:spPr>
          <a:xfrm>
            <a:off x="4120186" y="0"/>
            <a:ext cx="4329548" cy="668712"/>
          </a:xfrm>
        </p:spPr>
        <p:txBody>
          <a:bodyPr>
            <a:normAutofit fontScale="90000"/>
          </a:bodyPr>
          <a:lstStyle/>
          <a:p>
            <a:r>
              <a:rPr lang="es-MX" sz="3600" dirty="0"/>
              <a:t>Estado situacional</a:t>
            </a:r>
            <a:endParaRPr lang="es-PE" sz="3600" dirty="0"/>
          </a:p>
        </p:txBody>
      </p:sp>
    </p:spTree>
    <p:extLst>
      <p:ext uri="{BB962C8B-B14F-4D97-AF65-F5344CB8AC3E}">
        <p14:creationId xmlns:p14="http://schemas.microsoft.com/office/powerpoint/2010/main" val="231776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108911"/>
            <a:ext cx="9340850" cy="788987"/>
          </a:xfrm>
        </p:spPr>
        <p:txBody>
          <a:bodyPr>
            <a:noAutofit/>
          </a:bodyPr>
          <a:lstStyle/>
          <a:p>
            <a:r>
              <a:rPr lang="es-MX" sz="2600" b="1" dirty="0"/>
              <a:t>1.2</a:t>
            </a:r>
            <a:r>
              <a:rPr lang="es-MX" sz="4000" b="1" dirty="0"/>
              <a:t> </a:t>
            </a:r>
            <a:endParaRPr lang="es-PE" sz="4000" b="1"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645334" y="108911"/>
            <a:ext cx="9135610" cy="1292662"/>
          </a:xfrm>
          <a:prstGeom prst="rect">
            <a:avLst/>
          </a:prstGeom>
          <a:noFill/>
        </p:spPr>
        <p:txBody>
          <a:bodyPr wrap="square">
            <a:spAutoFit/>
          </a:bodyPr>
          <a:lstStyle/>
          <a:p>
            <a:r>
              <a:rPr lang="es-MX" sz="2600" dirty="0"/>
              <a:t>En el marco de la ejecución de la actividad operativa </a:t>
            </a:r>
            <a:r>
              <a:rPr lang="es-MX" sz="2600" b="1" dirty="0"/>
              <a:t>GESTIÓN ADMINISTRATIVA </a:t>
            </a:r>
            <a:r>
              <a:rPr lang="es-MX" sz="2600" dirty="0"/>
              <a:t>se registraron las siguientes acciones cívicas:</a:t>
            </a:r>
            <a:endParaRPr lang="es-PE" sz="2600" dirty="0"/>
          </a:p>
        </p:txBody>
      </p:sp>
      <p:sp>
        <p:nvSpPr>
          <p:cNvPr id="3" name="CuadroTexto 2">
            <a:extLst>
              <a:ext uri="{FF2B5EF4-FFF2-40B4-BE49-F238E27FC236}">
                <a16:creationId xmlns:a16="http://schemas.microsoft.com/office/drawing/2014/main" id="{4675240F-CB6E-FD2B-3670-73576D6BB2CE}"/>
              </a:ext>
            </a:extLst>
          </p:cNvPr>
          <p:cNvSpPr txBox="1"/>
          <p:nvPr/>
        </p:nvSpPr>
        <p:spPr>
          <a:xfrm>
            <a:off x="205240" y="1744284"/>
            <a:ext cx="9135610" cy="492443"/>
          </a:xfrm>
          <a:prstGeom prst="rect">
            <a:avLst/>
          </a:prstGeom>
          <a:noFill/>
        </p:spPr>
        <p:txBody>
          <a:bodyPr wrap="square">
            <a:spAutoFit/>
          </a:bodyPr>
          <a:lstStyle/>
          <a:p>
            <a:r>
              <a:rPr lang="es-MX" sz="2600" b="1" dirty="0"/>
              <a:t>CAMPAÑAS MÉDICAS:</a:t>
            </a:r>
            <a:endParaRPr lang="es-PE" sz="2600" b="1" dirty="0"/>
          </a:p>
        </p:txBody>
      </p:sp>
      <p:sp>
        <p:nvSpPr>
          <p:cNvPr id="5" name="CuadroTexto 4">
            <a:extLst>
              <a:ext uri="{FF2B5EF4-FFF2-40B4-BE49-F238E27FC236}">
                <a16:creationId xmlns:a16="http://schemas.microsoft.com/office/drawing/2014/main" id="{3FBFD46D-9CA1-F51B-74D3-A109A5FCC14E}"/>
              </a:ext>
            </a:extLst>
          </p:cNvPr>
          <p:cNvSpPr txBox="1"/>
          <p:nvPr/>
        </p:nvSpPr>
        <p:spPr>
          <a:xfrm>
            <a:off x="203200" y="2266609"/>
            <a:ext cx="11988800" cy="1292662"/>
          </a:xfrm>
          <a:prstGeom prst="rect">
            <a:avLst/>
          </a:prstGeom>
          <a:noFill/>
        </p:spPr>
        <p:txBody>
          <a:bodyPr wrap="square">
            <a:spAutoFit/>
          </a:bodyPr>
          <a:lstStyle/>
          <a:p>
            <a:r>
              <a:rPr lang="es-MX" sz="2600" dirty="0"/>
              <a:t>03FEB2024 En el </a:t>
            </a:r>
            <a:r>
              <a:rPr lang="es-MX" sz="2600" dirty="0" err="1"/>
              <a:t>Boulevar</a:t>
            </a:r>
            <a:r>
              <a:rPr lang="es-MX" sz="2600" dirty="0"/>
              <a:t> Francisco Tudela del distrito de Ventanilla, prevención de cáncer, vacunación, oftalmología, etc. Personal de DIRESA y corte de cabello logrando atender a 200 ciudadanos.</a:t>
            </a:r>
          </a:p>
        </p:txBody>
      </p:sp>
      <p:sp>
        <p:nvSpPr>
          <p:cNvPr id="6" name="CuadroTexto 5">
            <a:extLst>
              <a:ext uri="{FF2B5EF4-FFF2-40B4-BE49-F238E27FC236}">
                <a16:creationId xmlns:a16="http://schemas.microsoft.com/office/drawing/2014/main" id="{5E8BE56E-5FFC-1B69-88D7-D7589DA7A103}"/>
              </a:ext>
            </a:extLst>
          </p:cNvPr>
          <p:cNvSpPr txBox="1"/>
          <p:nvPr/>
        </p:nvSpPr>
        <p:spPr>
          <a:xfrm>
            <a:off x="203200" y="3610610"/>
            <a:ext cx="10989733" cy="1692771"/>
          </a:xfrm>
          <a:prstGeom prst="rect">
            <a:avLst/>
          </a:prstGeom>
          <a:noFill/>
        </p:spPr>
        <p:txBody>
          <a:bodyPr wrap="square">
            <a:spAutoFit/>
          </a:bodyPr>
          <a:lstStyle/>
          <a:p>
            <a:r>
              <a:rPr lang="es-MX" sz="2600" dirty="0"/>
              <a:t>Al término de la campaña médica, se retiraron la población beneficiaria y agradecieron al Dr. Ciro Castillo Rojo Salas, Gobernador Regional del Callao, por la loable acción realizada en beneficio de la población chalaca.</a:t>
            </a:r>
            <a:endParaRPr lang="es-PE" sz="2600"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203200" y="5303381"/>
            <a:ext cx="11311467" cy="1292662"/>
          </a:xfrm>
          <a:prstGeom prst="rect">
            <a:avLst/>
          </a:prstGeom>
          <a:noFill/>
        </p:spPr>
        <p:txBody>
          <a:bodyPr wrap="square">
            <a:spAutoFit/>
          </a:bodyPr>
          <a:lstStyle/>
          <a:p>
            <a:r>
              <a:rPr lang="es-MX" sz="2600" dirty="0"/>
              <a:t>Concientizar a la población a conformar Comités Regionales para canalizar los beneficios de las acciones y actividades organizados por el GORE Callao, en beneficio de la población vulnerable.</a:t>
            </a:r>
            <a:endParaRPr lang="es-PE" sz="2600" dirty="0"/>
          </a:p>
        </p:txBody>
      </p:sp>
    </p:spTree>
    <p:extLst>
      <p:ext uri="{BB962C8B-B14F-4D97-AF65-F5344CB8AC3E}">
        <p14:creationId xmlns:p14="http://schemas.microsoft.com/office/powerpoint/2010/main" val="174273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58BDC-8A68-CBFC-2A0A-D71836D793B1}"/>
              </a:ext>
            </a:extLst>
          </p:cNvPr>
          <p:cNvSpPr>
            <a:spLocks noGrp="1"/>
          </p:cNvSpPr>
          <p:nvPr>
            <p:ph type="title"/>
          </p:nvPr>
        </p:nvSpPr>
        <p:spPr>
          <a:xfrm>
            <a:off x="741872" y="18255"/>
            <a:ext cx="7315200" cy="1325563"/>
          </a:xfrm>
        </p:spPr>
        <p:txBody>
          <a:bodyPr/>
          <a:lstStyle/>
          <a:p>
            <a:r>
              <a:rPr lang="es-MX" dirty="0"/>
              <a:t>1.3 GALERÍA DE FOTOS</a:t>
            </a:r>
            <a:endParaRPr lang="es-PE" dirty="0"/>
          </a:p>
        </p:txBody>
      </p:sp>
      <p:sp>
        <p:nvSpPr>
          <p:cNvPr id="3" name="Marcador de contenido 2">
            <a:extLst>
              <a:ext uri="{FF2B5EF4-FFF2-40B4-BE49-F238E27FC236}">
                <a16:creationId xmlns:a16="http://schemas.microsoft.com/office/drawing/2014/main" id="{B766C717-0B3E-D398-3EBF-67CDEBBEC3F8}"/>
              </a:ext>
            </a:extLst>
          </p:cNvPr>
          <p:cNvSpPr>
            <a:spLocks noGrp="1"/>
          </p:cNvSpPr>
          <p:nvPr>
            <p:ph sz="half" idx="1"/>
          </p:nvPr>
        </p:nvSpPr>
        <p:spPr>
          <a:xfrm>
            <a:off x="460987" y="1825625"/>
            <a:ext cx="5558813" cy="4351338"/>
          </a:xfrm>
        </p:spPr>
        <p:txBody>
          <a:bodyPr/>
          <a:lstStyle/>
          <a:p>
            <a:r>
              <a:rPr lang="es-MX" b="1" dirty="0"/>
              <a:t>Campaña médica Ventanilla</a:t>
            </a:r>
            <a:endParaRPr lang="es-PE" b="1" dirty="0"/>
          </a:p>
        </p:txBody>
      </p:sp>
      <p:sp>
        <p:nvSpPr>
          <p:cNvPr id="4" name="Marcador de contenido 3">
            <a:extLst>
              <a:ext uri="{FF2B5EF4-FFF2-40B4-BE49-F238E27FC236}">
                <a16:creationId xmlns:a16="http://schemas.microsoft.com/office/drawing/2014/main" id="{B1F5392C-E4DF-9EB8-9649-C5483DF9E898}"/>
              </a:ext>
            </a:extLst>
          </p:cNvPr>
          <p:cNvSpPr>
            <a:spLocks noGrp="1"/>
          </p:cNvSpPr>
          <p:nvPr>
            <p:ph sz="half" idx="2"/>
          </p:nvPr>
        </p:nvSpPr>
        <p:spPr/>
        <p:txBody>
          <a:bodyPr/>
          <a:lstStyle/>
          <a:p>
            <a:r>
              <a:rPr lang="es-MX" b="1" dirty="0"/>
              <a:t>Corte de cabello - Montalvo</a:t>
            </a:r>
            <a:endParaRPr lang="es-PE" b="1" dirty="0"/>
          </a:p>
        </p:txBody>
      </p:sp>
      <p:pic>
        <p:nvPicPr>
          <p:cNvPr id="6" name="Imagen 5">
            <a:extLst>
              <a:ext uri="{FF2B5EF4-FFF2-40B4-BE49-F238E27FC236}">
                <a16:creationId xmlns:a16="http://schemas.microsoft.com/office/drawing/2014/main" id="{7DEB515C-031D-8399-891C-6AE375E2C957}"/>
              </a:ext>
            </a:extLst>
          </p:cNvPr>
          <p:cNvPicPr>
            <a:picLocks noChangeAspect="1"/>
          </p:cNvPicPr>
          <p:nvPr/>
        </p:nvPicPr>
        <p:blipFill>
          <a:blip r:embed="rId2"/>
          <a:stretch>
            <a:fillRect/>
          </a:stretch>
        </p:blipFill>
        <p:spPr>
          <a:xfrm>
            <a:off x="649593" y="2418026"/>
            <a:ext cx="5181600" cy="3572935"/>
          </a:xfrm>
          <a:prstGeom prst="rect">
            <a:avLst/>
          </a:prstGeom>
        </p:spPr>
      </p:pic>
      <p:pic>
        <p:nvPicPr>
          <p:cNvPr id="8" name="Imagen 7">
            <a:extLst>
              <a:ext uri="{FF2B5EF4-FFF2-40B4-BE49-F238E27FC236}">
                <a16:creationId xmlns:a16="http://schemas.microsoft.com/office/drawing/2014/main" id="{F8D60F35-C612-E5F1-B740-5186DCC7066D}"/>
              </a:ext>
            </a:extLst>
          </p:cNvPr>
          <p:cNvPicPr>
            <a:picLocks noChangeAspect="1"/>
          </p:cNvPicPr>
          <p:nvPr/>
        </p:nvPicPr>
        <p:blipFill>
          <a:blip r:embed="rId3"/>
          <a:stretch>
            <a:fillRect/>
          </a:stretch>
        </p:blipFill>
        <p:spPr>
          <a:xfrm>
            <a:off x="6172199" y="2506662"/>
            <a:ext cx="5370207" cy="3371850"/>
          </a:xfrm>
          <a:prstGeom prst="rect">
            <a:avLst/>
          </a:prstGeom>
        </p:spPr>
      </p:pic>
    </p:spTree>
    <p:extLst>
      <p:ext uri="{BB962C8B-B14F-4D97-AF65-F5344CB8AC3E}">
        <p14:creationId xmlns:p14="http://schemas.microsoft.com/office/powerpoint/2010/main" val="260663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241884" y="429110"/>
            <a:ext cx="9340850" cy="788987"/>
          </a:xfrm>
        </p:spPr>
        <p:txBody>
          <a:bodyPr>
            <a:noAutofit/>
          </a:bodyPr>
          <a:lstStyle/>
          <a:p>
            <a:r>
              <a:rPr lang="es-MX" sz="2600" dirty="0"/>
              <a:t>1.4</a:t>
            </a:r>
            <a:r>
              <a:rPr lang="es-MX" sz="4000" dirty="0"/>
              <a:t>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955725" y="177272"/>
            <a:ext cx="9135610" cy="1292662"/>
          </a:xfrm>
          <a:prstGeom prst="rect">
            <a:avLst/>
          </a:prstGeom>
          <a:noFill/>
        </p:spPr>
        <p:txBody>
          <a:bodyPr wrap="square">
            <a:spAutoFit/>
          </a:bodyPr>
          <a:lstStyle/>
          <a:p>
            <a:r>
              <a:rPr lang="es-MX" sz="2600" b="1" dirty="0"/>
              <a:t>CAMPAÑA MEDICA DEL SABADO 10 DE FEBRERO DE 2024 EN EL ASENTAMIENTO HUMANO SANTA ROSA DE PIEROLA CALLAO NORTE</a:t>
            </a:r>
            <a:endParaRPr lang="es-PE" sz="2600" b="1"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271944" y="1952006"/>
            <a:ext cx="10989733" cy="4524315"/>
          </a:xfrm>
          <a:prstGeom prst="rect">
            <a:avLst/>
          </a:prstGeom>
          <a:noFill/>
        </p:spPr>
        <p:txBody>
          <a:bodyPr wrap="square">
            <a:spAutoFit/>
          </a:bodyPr>
          <a:lstStyle/>
          <a:p>
            <a:r>
              <a:rPr lang="es-MX" sz="3200" dirty="0"/>
              <a:t>El 10 de febrero de 2024, en el horario de 8.00 a.m. hasta las 13.00 horas, se realizó la campaña médica en la Av. Colectora, intersección con la Calle de la </a:t>
            </a:r>
            <a:r>
              <a:rPr lang="es-MX" sz="3200" dirty="0" err="1"/>
              <a:t>Mz</a:t>
            </a:r>
            <a:r>
              <a:rPr lang="es-MX" sz="3200" dirty="0"/>
              <a:t>. D, del AAHH Santa Rosa de Piérola Callao Norte, brindando los servicios de salud, de primeros auxilios, asesoría psicológica, fisioterapia, así como también el servicio de corte de cabello, para un aproximado de 200 ciudadanos. La campaña médica se realizó con ÉXITO.</a:t>
            </a:r>
            <a:endParaRPr lang="es-PE" sz="3200" dirty="0"/>
          </a:p>
        </p:txBody>
      </p:sp>
    </p:spTree>
    <p:extLst>
      <p:ext uri="{BB962C8B-B14F-4D97-AF65-F5344CB8AC3E}">
        <p14:creationId xmlns:p14="http://schemas.microsoft.com/office/powerpoint/2010/main" val="187991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58BDC-8A68-CBFC-2A0A-D71836D793B1}"/>
              </a:ext>
            </a:extLst>
          </p:cNvPr>
          <p:cNvSpPr>
            <a:spLocks noGrp="1"/>
          </p:cNvSpPr>
          <p:nvPr>
            <p:ph type="title"/>
          </p:nvPr>
        </p:nvSpPr>
        <p:spPr>
          <a:xfrm>
            <a:off x="648244" y="51235"/>
            <a:ext cx="9118600" cy="1325563"/>
          </a:xfrm>
        </p:spPr>
        <p:txBody>
          <a:bodyPr/>
          <a:lstStyle/>
          <a:p>
            <a:r>
              <a:rPr lang="es-MX" dirty="0"/>
              <a:t>1.5 AA. HH. Santa Rosa de Piérola</a:t>
            </a:r>
            <a:endParaRPr lang="es-PE" dirty="0"/>
          </a:p>
        </p:txBody>
      </p:sp>
      <p:sp>
        <p:nvSpPr>
          <p:cNvPr id="3" name="Marcador de contenido 2">
            <a:extLst>
              <a:ext uri="{FF2B5EF4-FFF2-40B4-BE49-F238E27FC236}">
                <a16:creationId xmlns:a16="http://schemas.microsoft.com/office/drawing/2014/main" id="{B766C717-0B3E-D398-3EBF-67CDEBBEC3F8}"/>
              </a:ext>
            </a:extLst>
          </p:cNvPr>
          <p:cNvSpPr>
            <a:spLocks noGrp="1"/>
          </p:cNvSpPr>
          <p:nvPr>
            <p:ph sz="half" idx="1"/>
          </p:nvPr>
        </p:nvSpPr>
        <p:spPr>
          <a:xfrm>
            <a:off x="559511" y="1670022"/>
            <a:ext cx="5181600" cy="4351338"/>
          </a:xfrm>
        </p:spPr>
        <p:txBody>
          <a:bodyPr/>
          <a:lstStyle/>
          <a:p>
            <a:r>
              <a:rPr lang="es-MX" b="1" dirty="0"/>
              <a:t>Planificación familiar</a:t>
            </a:r>
            <a:endParaRPr lang="es-PE" b="1" dirty="0"/>
          </a:p>
        </p:txBody>
      </p:sp>
      <p:sp>
        <p:nvSpPr>
          <p:cNvPr id="4" name="Marcador de contenido 3">
            <a:extLst>
              <a:ext uri="{FF2B5EF4-FFF2-40B4-BE49-F238E27FC236}">
                <a16:creationId xmlns:a16="http://schemas.microsoft.com/office/drawing/2014/main" id="{B1F5392C-E4DF-9EB8-9649-C5483DF9E898}"/>
              </a:ext>
            </a:extLst>
          </p:cNvPr>
          <p:cNvSpPr>
            <a:spLocks noGrp="1"/>
          </p:cNvSpPr>
          <p:nvPr>
            <p:ph sz="half" idx="2"/>
          </p:nvPr>
        </p:nvSpPr>
        <p:spPr>
          <a:xfrm>
            <a:off x="6172200" y="1690688"/>
            <a:ext cx="5181600" cy="4486275"/>
          </a:xfrm>
        </p:spPr>
        <p:txBody>
          <a:bodyPr/>
          <a:lstStyle/>
          <a:p>
            <a:r>
              <a:rPr lang="es-MX" b="1" dirty="0"/>
              <a:t>Campaña Médica</a:t>
            </a:r>
            <a:endParaRPr lang="es-PE" b="1" dirty="0"/>
          </a:p>
        </p:txBody>
      </p:sp>
      <p:pic>
        <p:nvPicPr>
          <p:cNvPr id="6" name="Imagen 5">
            <a:extLst>
              <a:ext uri="{FF2B5EF4-FFF2-40B4-BE49-F238E27FC236}">
                <a16:creationId xmlns:a16="http://schemas.microsoft.com/office/drawing/2014/main" id="{F4846813-3CA3-5716-77BA-301AAE5F6EA0}"/>
              </a:ext>
            </a:extLst>
          </p:cNvPr>
          <p:cNvPicPr>
            <a:picLocks noChangeAspect="1"/>
          </p:cNvPicPr>
          <p:nvPr/>
        </p:nvPicPr>
        <p:blipFill>
          <a:blip r:embed="rId2"/>
          <a:stretch>
            <a:fillRect/>
          </a:stretch>
        </p:blipFill>
        <p:spPr>
          <a:xfrm>
            <a:off x="933687" y="2047954"/>
            <a:ext cx="4706756" cy="3973406"/>
          </a:xfrm>
          <a:prstGeom prst="rect">
            <a:avLst/>
          </a:prstGeom>
        </p:spPr>
      </p:pic>
      <p:pic>
        <p:nvPicPr>
          <p:cNvPr id="8" name="Imagen 7">
            <a:extLst>
              <a:ext uri="{FF2B5EF4-FFF2-40B4-BE49-F238E27FC236}">
                <a16:creationId xmlns:a16="http://schemas.microsoft.com/office/drawing/2014/main" id="{5451BB3A-9224-139E-4147-68DBF9EEBD22}"/>
              </a:ext>
            </a:extLst>
          </p:cNvPr>
          <p:cNvPicPr>
            <a:picLocks noChangeAspect="1"/>
          </p:cNvPicPr>
          <p:nvPr/>
        </p:nvPicPr>
        <p:blipFill>
          <a:blip r:embed="rId3"/>
          <a:stretch>
            <a:fillRect/>
          </a:stretch>
        </p:blipFill>
        <p:spPr>
          <a:xfrm>
            <a:off x="6576969" y="2030051"/>
            <a:ext cx="4681344" cy="4043789"/>
          </a:xfrm>
          <a:prstGeom prst="rect">
            <a:avLst/>
          </a:prstGeom>
        </p:spPr>
      </p:pic>
    </p:spTree>
    <p:extLst>
      <p:ext uri="{BB962C8B-B14F-4D97-AF65-F5344CB8AC3E}">
        <p14:creationId xmlns:p14="http://schemas.microsoft.com/office/powerpoint/2010/main" val="1174992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9E34-30DC-4E84-164F-AA1AA7B62E5C}"/>
              </a:ext>
            </a:extLst>
          </p:cNvPr>
          <p:cNvSpPr>
            <a:spLocks noGrp="1"/>
          </p:cNvSpPr>
          <p:nvPr>
            <p:ph type="title" idx="4294967295"/>
          </p:nvPr>
        </p:nvSpPr>
        <p:spPr>
          <a:xfrm>
            <a:off x="0" y="484188"/>
            <a:ext cx="9340850" cy="788987"/>
          </a:xfrm>
        </p:spPr>
        <p:txBody>
          <a:bodyPr>
            <a:noAutofit/>
          </a:bodyPr>
          <a:lstStyle/>
          <a:p>
            <a:r>
              <a:rPr lang="es-MX" sz="4000" dirty="0"/>
              <a:t>1.6 </a:t>
            </a:r>
            <a:endParaRPr lang="es-PE" sz="4000" dirty="0"/>
          </a:p>
        </p:txBody>
      </p:sp>
      <p:sp>
        <p:nvSpPr>
          <p:cNvPr id="4" name="CuadroTexto 3">
            <a:extLst>
              <a:ext uri="{FF2B5EF4-FFF2-40B4-BE49-F238E27FC236}">
                <a16:creationId xmlns:a16="http://schemas.microsoft.com/office/drawing/2014/main" id="{F47CEEA2-81C9-17FE-5D77-752C6045616E}"/>
              </a:ext>
            </a:extLst>
          </p:cNvPr>
          <p:cNvSpPr txBox="1"/>
          <p:nvPr/>
        </p:nvSpPr>
        <p:spPr>
          <a:xfrm>
            <a:off x="1199006" y="571766"/>
            <a:ext cx="9135610" cy="1292662"/>
          </a:xfrm>
          <a:prstGeom prst="rect">
            <a:avLst/>
          </a:prstGeom>
          <a:noFill/>
        </p:spPr>
        <p:txBody>
          <a:bodyPr wrap="square">
            <a:spAutoFit/>
          </a:bodyPr>
          <a:lstStyle/>
          <a:p>
            <a:r>
              <a:rPr lang="es-MX" sz="2600" b="1" dirty="0"/>
              <a:t>CAMPAÑA DE SALUD VISUAL DEL DÍA MIERCOLES 13 DE MARZO DE 2024 EN EL AAHH LOS NARANJOS PACHACUTEC</a:t>
            </a:r>
            <a:endParaRPr lang="es-PE" sz="2600" b="1" dirty="0"/>
          </a:p>
        </p:txBody>
      </p:sp>
      <p:sp>
        <p:nvSpPr>
          <p:cNvPr id="7" name="CuadroTexto 6">
            <a:extLst>
              <a:ext uri="{FF2B5EF4-FFF2-40B4-BE49-F238E27FC236}">
                <a16:creationId xmlns:a16="http://schemas.microsoft.com/office/drawing/2014/main" id="{DFA06E78-6282-98DD-80C4-7251A625B1C8}"/>
              </a:ext>
            </a:extLst>
          </p:cNvPr>
          <p:cNvSpPr txBox="1"/>
          <p:nvPr/>
        </p:nvSpPr>
        <p:spPr>
          <a:xfrm>
            <a:off x="0" y="1809137"/>
            <a:ext cx="12192000" cy="4524315"/>
          </a:xfrm>
          <a:prstGeom prst="rect">
            <a:avLst/>
          </a:prstGeom>
          <a:noFill/>
        </p:spPr>
        <p:txBody>
          <a:bodyPr wrap="square">
            <a:spAutoFit/>
          </a:bodyPr>
          <a:lstStyle/>
          <a:p>
            <a:r>
              <a:rPr lang="es-MX" sz="3200" dirty="0"/>
              <a:t>El 13 de marzo de 2024, en el horario de 8.00 a.m. hasta las 13.00 horas, se realizó la campaña de salud visual se llevó a cabo el día 13 de marzo de 2024 en el horario de 8.00 am hasta la 1.00 pm. en la </a:t>
            </a:r>
            <a:r>
              <a:rPr lang="es-MX" sz="3200" dirty="0" err="1"/>
              <a:t>Mz</a:t>
            </a:r>
            <a:r>
              <a:rPr lang="es-MX" sz="3200" dirty="0"/>
              <a:t>. G Lote 11 del AA.HH. Los Naranjos Pachacútec, del distrito de Ventanilla y contó con la participación de la ONG Good </a:t>
            </a:r>
            <a:r>
              <a:rPr lang="es-MX" sz="3200" dirty="0" err="1"/>
              <a:t>Vision</a:t>
            </a:r>
            <a:r>
              <a:rPr lang="es-MX" sz="3200" dirty="0"/>
              <a:t>, los miembros del Comité Regional Los Naranjos y colaboradores de la Oficina de Organizaciones de Base Regionales del Gobierno Regional del Callao. Para 200 Beneficiarios</a:t>
            </a:r>
            <a:endParaRPr lang="es-PE" sz="3200" dirty="0"/>
          </a:p>
        </p:txBody>
      </p:sp>
    </p:spTree>
    <p:extLst>
      <p:ext uri="{BB962C8B-B14F-4D97-AF65-F5344CB8AC3E}">
        <p14:creationId xmlns:p14="http://schemas.microsoft.com/office/powerpoint/2010/main" val="3694831851"/>
      </p:ext>
    </p:extLst>
  </p:cSld>
  <p:clrMapOvr>
    <a:masterClrMapping/>
  </p:clrMapOvr>
</p:sld>
</file>

<file path=ppt/theme/theme1.xml><?xml version="1.0" encoding="utf-8"?>
<a:theme xmlns:a="http://schemas.openxmlformats.org/drawingml/2006/main" name="Tema de Office">
  <a:themeElements>
    <a:clrScheme name="GORE2023">
      <a:dk1>
        <a:srgbClr val="004A81"/>
      </a:dk1>
      <a:lt1>
        <a:srgbClr val="FFFFFF"/>
      </a:lt1>
      <a:dk2>
        <a:srgbClr val="004A81"/>
      </a:dk2>
      <a:lt2>
        <a:srgbClr val="F2F2F2"/>
      </a:lt2>
      <a:accent1>
        <a:srgbClr val="EF7F7E"/>
      </a:accent1>
      <a:accent2>
        <a:srgbClr val="99569E"/>
      </a:accent2>
      <a:accent3>
        <a:srgbClr val="A5A5A5"/>
      </a:accent3>
      <a:accent4>
        <a:srgbClr val="FFC000"/>
      </a:accent4>
      <a:accent5>
        <a:srgbClr val="5B9BD5"/>
      </a:accent5>
      <a:accent6>
        <a:srgbClr val="70AD47"/>
      </a:accent6>
      <a:hlink>
        <a:srgbClr val="00B0F0"/>
      </a:hlink>
      <a:folHlink>
        <a:srgbClr val="8496B0"/>
      </a:folHlink>
    </a:clrScheme>
    <a:fontScheme name="Personalizado 2 Montserrat">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81C7EC03-7283-4F42-80ED-10BB2B260C9D}" vid="{48D8C5EF-2015-4717-B2F0-2549185A7C1E}"/>
    </a:ext>
  </a:extLst>
</a:theme>
</file>

<file path=docProps/app.xml><?xml version="1.0" encoding="utf-8"?>
<Properties xmlns="http://schemas.openxmlformats.org/officeDocument/2006/extended-properties" xmlns:vt="http://schemas.openxmlformats.org/officeDocument/2006/docPropsVTypes">
  <Template/>
  <TotalTime>1207</TotalTime>
  <Words>1461</Words>
  <Application>Microsoft Office PowerPoint</Application>
  <PresentationFormat>Panorámica</PresentationFormat>
  <Paragraphs>120</Paragraphs>
  <Slides>26</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26</vt:i4>
      </vt:variant>
    </vt:vector>
  </HeadingPairs>
  <TitlesOfParts>
    <vt:vector size="37" baseType="lpstr">
      <vt:lpstr>Verdana</vt:lpstr>
      <vt:lpstr>Montserrat Black</vt:lpstr>
      <vt:lpstr>Montserrat SemiBold</vt:lpstr>
      <vt:lpstr>Courier New</vt:lpstr>
      <vt:lpstr>Montserrat</vt:lpstr>
      <vt:lpstr>Arial</vt:lpstr>
      <vt:lpstr>Calibri</vt:lpstr>
      <vt:lpstr>Montserrat Bold</vt:lpstr>
      <vt:lpstr>Tema de Office</vt:lpstr>
      <vt:lpstr>Hoja de cálculo de Microsoft Excel</vt:lpstr>
      <vt:lpstr>Worksheet</vt:lpstr>
      <vt:lpstr>GERENCIA REGIONAL DE DESARROLLO SOCIAL</vt:lpstr>
      <vt:lpstr>OFICINA DE ORGANIZACIONES DE BASES REGIONALES</vt:lpstr>
      <vt:lpstr>Actividades Operativas al mes de Mayo 2024 </vt:lpstr>
      <vt:lpstr>Estado situacional</vt:lpstr>
      <vt:lpstr>1.2 </vt:lpstr>
      <vt:lpstr>1.3 GALERÍA DE FOTOS</vt:lpstr>
      <vt:lpstr>1.4 </vt:lpstr>
      <vt:lpstr>1.5 AA. HH. Santa Rosa de Piérola</vt:lpstr>
      <vt:lpstr>1.6 </vt:lpstr>
      <vt:lpstr>1.7 AA. HH. LOS NARANJOS PACHACUTEC</vt:lpstr>
      <vt:lpstr>1.8 ACCIONES CÍVICAS EJECUTADAS EN EL AÑO 2024</vt:lpstr>
      <vt:lpstr>ACTIVIDADES OPERATIVAS DECLARADAS VIABLES  EN EL AÑO FISCAL 2024</vt:lpstr>
      <vt:lpstr>2. ACTIVIDADES OPERATIVAS  VIABLES AÑO 2024</vt:lpstr>
      <vt:lpstr>Estado situacional</vt:lpstr>
      <vt:lpstr>2.2 </vt:lpstr>
      <vt:lpstr>2.3 </vt:lpstr>
      <vt:lpstr>2.4 META </vt:lpstr>
      <vt:lpstr>2.5 </vt:lpstr>
      <vt:lpstr>2.6 META </vt:lpstr>
      <vt:lpstr>2.7 META </vt:lpstr>
      <vt:lpstr>3 </vt:lpstr>
      <vt:lpstr>ESTADO SITUACIONAL</vt:lpstr>
      <vt:lpstr>3.2 </vt:lpstr>
      <vt:lpstr>PROGRAMACIÓN DE ACCIONES CÍVICAS PARA EL AÑO 2024</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dc:creator>
  <cp:lastModifiedBy>GSOB24CD</cp:lastModifiedBy>
  <cp:revision>21</cp:revision>
  <cp:lastPrinted>2024-05-14T14:32:37Z</cp:lastPrinted>
  <dcterms:created xsi:type="dcterms:W3CDTF">2023-01-21T14:52:44Z</dcterms:created>
  <dcterms:modified xsi:type="dcterms:W3CDTF">2024-05-14T14:42:26Z</dcterms:modified>
</cp:coreProperties>
</file>